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59" r:id="rId5"/>
    <p:sldId id="260" r:id="rId6"/>
    <p:sldId id="263" r:id="rId7"/>
    <p:sldId id="261" r:id="rId8"/>
    <p:sldId id="262" r:id="rId9"/>
    <p:sldId id="264" r:id="rId10"/>
    <p:sldId id="25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5883D-D19E-B754-B092-DEC20F498B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A39D28-FF70-83B2-972F-81B907E40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2A8B9B-A5AF-E27B-084E-33999718B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298-F1EB-441D-BF89-F97BB802C21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269-E48E-0DA1-E3C7-23FE74976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7ACC0-A940-03E1-87B2-B7A7DA77E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7813-29B9-4027-823A-C3B3E8F9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9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E5A55-C9DE-A9D4-5905-F7674E3FD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8656FD-84BB-F4B2-E371-A94DB9ED5B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C6BA33-9186-FEBE-356F-189B1252D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298-F1EB-441D-BF89-F97BB802C21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8AFD0B-88BD-24E0-1181-D4230C06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8B3EA0-D972-7434-3BBA-2011A7105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7813-29B9-4027-823A-C3B3E8F9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93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185E71-2413-3D6E-0C53-3A6ADB978F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BFDDC7-9A38-253A-EA1B-D4EF665B4D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5EB7F-1FBB-EEF1-8E3B-A68A2336E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298-F1EB-441D-BF89-F97BB802C21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D6821-D8B9-128E-EFA3-3D3F903DF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FEA8-DAF6-3717-C4AA-8702B4DA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7813-29B9-4027-823A-C3B3E8F9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78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F16BC-1265-316A-B886-D0F16E83D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69B651-A711-DE10-080A-5130604940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183B1F-DA9C-BB33-477D-A613E3E4E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298-F1EB-441D-BF89-F97BB802C21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AD4A72-0E8D-E523-847F-9C22F8E19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EC3C1-5037-1C3B-9C82-F2E53850C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7813-29B9-4027-823A-C3B3E8F9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42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6563D-3E29-65DB-8FA9-58F4A3DB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B8073-34EF-4A9E-BF8B-FABF19861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26AC9B-23CC-3F43-6B08-B36F8F775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298-F1EB-441D-BF89-F97BB802C21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7FBC0-2EF6-AB2B-5660-DE3641CAF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49C23-DF55-3144-2EB9-961E6B10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7813-29B9-4027-823A-C3B3E8F9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71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CBACC-76D4-D91C-2D9B-2FAA75F69B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D55D6-52FF-6285-E0CB-CA6D13896D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AABA15-CC31-C687-2633-F5BB4C3EE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5338E0-5E60-267B-4E67-9CDA8FD89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298-F1EB-441D-BF89-F97BB802C21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0842A-90FA-5936-3461-43ACD8A60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AB3DB6-3665-F79D-2DF2-9C92557C23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7813-29B9-4027-823A-C3B3E8F9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42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EF421-DEF3-249E-BC4C-02782AEEC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31219-4A97-67AD-D50B-157617C4CA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0AD73F-339B-E304-171B-53A1CE0E91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676330-76EE-E8ED-77F8-62EBEC95EF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7B97842-00C2-4E48-BAEE-102E522D56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7C1638-691C-88F6-0677-AC8628E21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298-F1EB-441D-BF89-F97BB802C21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5ECA14D-EA7B-99F4-1FEE-510279D9D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7ABB17-803D-11CF-C1E3-018833BF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7813-29B9-4027-823A-C3B3E8F9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09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9F00B-8068-3542-8D05-CCB330465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113153-8C57-A9D9-A65F-AEA4E2815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298-F1EB-441D-BF89-F97BB802C21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9FA1B0-ABE5-A80F-6F72-F5B35016D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4892E3-7C24-9854-7D90-BE7C98282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7813-29B9-4027-823A-C3B3E8F9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C71230-3760-647F-3070-DF827F754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298-F1EB-441D-BF89-F97BB802C21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71A6B0-2271-435C-069B-3EAFD7017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26B985-9455-2242-E506-51C2E252B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7813-29B9-4027-823A-C3B3E8F9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6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B0D78-0F86-CDDD-F62E-BD5594277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0BD93-0F1F-8865-5562-CBA6E18C58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8E505B-B849-E05C-46B0-C4611FDA3C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A747AF-E66B-B3B3-8160-6C81EFF37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298-F1EB-441D-BF89-F97BB802C21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6CA823-21D8-3938-EA05-EC1C2554F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7E582-D22A-3EED-EB8C-74DC10E6B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7813-29B9-4027-823A-C3B3E8F9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5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DBCAF-5FBD-904C-4865-7D6363729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73F3E-2065-9B48-2728-F0F325A858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50D9A-DE77-8E92-B24C-0D5F861D6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1FA0C-895B-0BDE-2346-C5E2B6898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B9298-F1EB-441D-BF89-F97BB802C21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2C3D0-D5C4-01C0-CE3E-9589C2C12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570339-425D-7A75-1238-000CFE730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D7813-29B9-4027-823A-C3B3E8F9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26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750C19-EBD3-B359-DF78-2619982C7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5825C-E951-1793-AE31-04800EDB0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CD7AF-CB4D-D1CA-7932-4293FBAAAA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B9298-F1EB-441D-BF89-F97BB802C21B}" type="datetimeFigureOut">
              <a:rPr lang="en-US" smtClean="0"/>
              <a:t>10/14/2023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9423C-5940-D908-F1DE-3B37AB43C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47FBF-369A-C23B-9CBF-E58618A31B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0D7813-29B9-4027-823A-C3B3E8F96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751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F5A5072-7B47-4D32-B52A-4EBBF590B8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15DAF0-AE1B-46C9-8A6B-DB2AA05AB9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016219D-510E-4184-9090-6D5578A87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4A713-7B75-4B21-90D7-5AB19547C7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C631C0B-6DA6-4E57-8231-CE32B3434A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C29501E6-A978-4A61-9689-9085AF97A5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1AE43-A006-1DE6-81E3-7101E56BE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0682" y="793829"/>
            <a:ext cx="10053763" cy="2928470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marR="0" algn="ctr">
              <a:spcAft>
                <a:spcPts val="800"/>
              </a:spcAft>
            </a:pPr>
            <a:r>
              <a:rPr lang="en-US" sz="41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New York Conference on Asian Studies</a:t>
            </a:r>
            <a:br>
              <a:rPr lang="en-US" sz="41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41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Fall 2023 Book Presentation and Discussion, </a:t>
            </a:r>
            <a:br>
              <a:rPr lang="en-US" sz="41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r>
              <a:rPr lang="en-US" sz="4100" b="1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co-sponsored by SUNY Press</a:t>
            </a:r>
            <a:br>
              <a:rPr lang="en-US" sz="4100" kern="1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</a:br>
            <a:endParaRPr lang="en-US" sz="41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FFD057-D41C-9820-5796-89C94D8F66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50682" y="4870824"/>
            <a:ext cx="10005951" cy="181520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sz="2400" kern="1200" dirty="0">
                <a:solidFill>
                  <a:schemeClr val="tx1"/>
                </a:solidFill>
                <a:latin typeface="Aptos Mono" panose="020B0009020202020204" pitchFamily="49" charset="0"/>
              </a:rPr>
              <a:t>October 14, 2023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4F40F048-A265-3671-4DE8-EAF2F17372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496" y="4604589"/>
            <a:ext cx="3676839" cy="103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5887B28-E46A-8720-9A8D-0C598E6B4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929" y="4619447"/>
            <a:ext cx="2223083" cy="964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6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206B85C5-4699-C78B-4315-D74D58E4C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293" y="502020"/>
            <a:ext cx="6692054" cy="164297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Keynote Speech by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b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Dr. Albert Welter </a:t>
            </a:r>
            <a:b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(University of Arizona, East Asian Studies Department)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57D8F65-C625-FEBD-D768-31214CA9A8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endParaRPr lang="en-US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The Future of China’s Past: Reflections on the Meaning of China’s Rise</a:t>
            </a:r>
          </a:p>
          <a:p>
            <a:pPr marL="0" indent="0" algn="ctr">
              <a:buNone/>
            </a:pPr>
            <a:r>
              <a:rPr lang="en-US" sz="2000" i="1" dirty="0"/>
              <a:t> </a:t>
            </a:r>
            <a:r>
              <a:rPr lang="en-US" sz="2000" dirty="0"/>
              <a:t>(SUNY Series in Chinese Philosophy and Culture) 2023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0B19B80-59B8-EE07-9DE3-FDECF29C2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5555" y="746584"/>
            <a:ext cx="3396697" cy="50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37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A7DAA-6C21-926C-544F-C2F4C10F0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Schedule</a:t>
            </a:r>
            <a:endParaRPr lang="en-US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C8E09-CF34-912D-CF83-60E9B6DD0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662" y="184558"/>
            <a:ext cx="7709483" cy="657696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10:00   	WELCOME AND INTRODUCTION by Natalie </a:t>
            </a:r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Sarrazin</a:t>
            </a: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, NYCAS President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           	ANNOUCEMENT FROM SUNY Press by James Peltz, Editor-in-Chief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10:10   	NYCAS BUSINESS MEETING</a:t>
            </a:r>
          </a:p>
          <a:p>
            <a:pPr lvl="1"/>
            <a:r>
              <a:rPr lang="en-US" sz="1600" dirty="0">
                <a:latin typeface="Abadi" panose="020B0604020104020204" pitchFamily="34" charset="0"/>
              </a:rPr>
              <a:t>	Election for NYCAS Board</a:t>
            </a:r>
          </a:p>
          <a:p>
            <a:pPr lvl="1"/>
            <a:r>
              <a:rPr lang="en-US" sz="1600" dirty="0">
                <a:latin typeface="Abadi" panose="020B0604020104020204" pitchFamily="34" charset="0"/>
              </a:rPr>
              <a:t>	</a:t>
            </a:r>
            <a:r>
              <a:rPr lang="en-US" sz="1600" dirty="0" err="1">
                <a:latin typeface="Abadi" panose="020B0604020104020204" pitchFamily="34" charset="0"/>
              </a:rPr>
              <a:t>Marleigh</a:t>
            </a:r>
            <a:r>
              <a:rPr lang="en-US" sz="1600" dirty="0">
                <a:latin typeface="Abadi" panose="020B0604020104020204" pitchFamily="34" charset="0"/>
              </a:rPr>
              <a:t> Grayer Ryan Student Writing Competition winners</a:t>
            </a:r>
          </a:p>
          <a:p>
            <a:pPr lvl="1"/>
            <a:r>
              <a:rPr lang="en-US" sz="1600" dirty="0">
                <a:latin typeface="Abadi" panose="020B0604020104020204" pitchFamily="34" charset="0"/>
              </a:rPr>
              <a:t>	Acknowledgement by Hiromi Dollase, NYCAS Executive Secretary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10:20   	KEYNOTE SPEECH by Dr. Albert Welter</a:t>
            </a:r>
          </a:p>
          <a:p>
            <a:pPr marL="0" indent="0">
              <a:buNone/>
            </a:pPr>
            <a:r>
              <a:rPr lang="en-US" sz="1600" dirty="0">
                <a:latin typeface="Abadi" panose="020B0604020104020204" pitchFamily="34" charset="0"/>
              </a:rPr>
              <a:t>	“The Future of China’s Past: Reflections on the Meaning of China’s Rise”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11:05	GRADUATE STUDENTS ROUNDTABLE</a:t>
            </a:r>
          </a:p>
          <a:p>
            <a:pPr marL="914400" lvl="2" indent="0">
              <a:buNone/>
            </a:pPr>
            <a:r>
              <a:rPr lang="en-US" sz="1600" dirty="0" err="1">
                <a:latin typeface="Abadi" panose="020B0604020104020204" pitchFamily="34" charset="0"/>
              </a:rPr>
              <a:t>Jeung</a:t>
            </a:r>
            <a:r>
              <a:rPr lang="en-US" sz="1600" dirty="0">
                <a:latin typeface="Abadi" panose="020B0604020104020204" pitchFamily="34" charset="0"/>
              </a:rPr>
              <a:t> Hyun Kim (Syracuse University)	</a:t>
            </a:r>
          </a:p>
          <a:p>
            <a:pPr marL="914400" lvl="2" indent="0">
              <a:buNone/>
            </a:pPr>
            <a:r>
              <a:rPr lang="en-US" sz="1600" dirty="0">
                <a:latin typeface="Abadi" panose="020B0604020104020204" pitchFamily="34" charset="0"/>
              </a:rPr>
              <a:t>Shu Wan (University at Buffalo, SUNY)</a:t>
            </a:r>
          </a:p>
          <a:p>
            <a:pPr marL="914400" lvl="2" indent="0">
              <a:buNone/>
            </a:pPr>
            <a:r>
              <a:rPr lang="en-US" sz="1600" dirty="0" err="1">
                <a:latin typeface="Abadi" panose="020B0604020104020204" pitchFamily="34" charset="0"/>
              </a:rPr>
              <a:t>Bingwan</a:t>
            </a:r>
            <a:r>
              <a:rPr lang="en-US" sz="1600" dirty="0">
                <a:latin typeface="Abadi" panose="020B0604020104020204" pitchFamily="34" charset="0"/>
              </a:rPr>
              <a:t> Tian (University at Buffalo, SUNY)	</a:t>
            </a:r>
          </a:p>
          <a:p>
            <a:pPr marL="914400" lvl="2" indent="0">
              <a:buNone/>
            </a:pPr>
            <a:r>
              <a:rPr lang="en-US" sz="1600" dirty="0">
                <a:latin typeface="Abadi" panose="020B0604020104020204" pitchFamily="34" charset="0"/>
              </a:rPr>
              <a:t>Nat Smith (University of Michigan)</a:t>
            </a:r>
          </a:p>
          <a:p>
            <a:pPr marL="914400" lvl="2" indent="0">
              <a:buNone/>
            </a:pPr>
            <a:r>
              <a:rPr lang="en-US" sz="1600" dirty="0">
                <a:latin typeface="Abadi" panose="020B0604020104020204" pitchFamily="34" charset="0"/>
              </a:rPr>
              <a:t>Jimmy Ngai (The University of Hong Kong)	</a:t>
            </a:r>
          </a:p>
          <a:p>
            <a:pPr marL="914400" lvl="2" indent="0">
              <a:buNone/>
            </a:pPr>
            <a:r>
              <a:rPr lang="en-US" sz="1600" dirty="0">
                <a:latin typeface="Abadi" panose="020B0604020104020204" pitchFamily="34" charset="0"/>
              </a:rPr>
              <a:t>Xinyi Ye (University of Pennsylvania) </a:t>
            </a:r>
          </a:p>
          <a:p>
            <a:pPr marL="914400" lvl="2" indent="0">
              <a:buNone/>
            </a:pPr>
            <a:r>
              <a:rPr lang="en-US" sz="1600" dirty="0">
                <a:latin typeface="Abadi" panose="020B0604020104020204" pitchFamily="34" charset="0"/>
              </a:rPr>
              <a:t>Qi Zhang (Autonomous University of Barcelona)</a:t>
            </a:r>
          </a:p>
          <a:p>
            <a:pPr marL="914400" lvl="2" indent="0">
              <a:buNone/>
            </a:pPr>
            <a:r>
              <a:rPr lang="en-US" sz="1600" dirty="0">
                <a:latin typeface="Abadi" panose="020B0604020104020204" pitchFamily="34" charset="0"/>
              </a:rPr>
              <a:t>Kennedy Zhang (Columbia University) </a:t>
            </a:r>
          </a:p>
          <a:p>
            <a:pPr marL="914400" lvl="2" indent="0">
              <a:buNone/>
            </a:pPr>
            <a:r>
              <a:rPr lang="en-US" sz="1600" dirty="0">
                <a:latin typeface="Abadi" panose="020B0604020104020204" pitchFamily="34" charset="0"/>
              </a:rPr>
              <a:t>Wu Jie (University of Chicago) 					</a:t>
            </a:r>
          </a:p>
          <a:p>
            <a:pPr marL="0" indent="0">
              <a:buNone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12:30   	Wrap-up</a:t>
            </a:r>
          </a:p>
        </p:txBody>
      </p:sp>
    </p:spTree>
    <p:extLst>
      <p:ext uri="{BB962C8B-B14F-4D97-AF65-F5344CB8AC3E}">
        <p14:creationId xmlns:p14="http://schemas.microsoft.com/office/powerpoint/2010/main" val="979739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FCFC4-7325-0F52-60BB-7B10E4BE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28B1F-5B82-48A2-A843-28F587CBB0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 useBgFill="1">
        <p:nvSpPr>
          <p:cNvPr id="4" name="Rectangle 3">
            <a:extLst>
              <a:ext uri="{FF2B5EF4-FFF2-40B4-BE49-F238E27FC236}">
                <a16:creationId xmlns:a16="http://schemas.microsoft.com/office/drawing/2014/main" id="{B5385907-917C-0FA9-0570-95AC8BF64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399B253-0A4D-1915-91D1-0A29897CFD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" y="-22693"/>
            <a:ext cx="12191999" cy="4374129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16CE21-9268-B28B-043A-692FE3591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908719" y="-3931841"/>
            <a:ext cx="4374557" cy="12192000"/>
          </a:xfrm>
          <a:prstGeom prst="rect">
            <a:avLst/>
          </a:prstGeom>
          <a:gradFill>
            <a:gsLst>
              <a:gs pos="40000">
                <a:schemeClr val="accent1">
                  <a:alpha val="0"/>
                </a:schemeClr>
              </a:gs>
              <a:gs pos="100000">
                <a:schemeClr val="accent1">
                  <a:lumMod val="75000"/>
                  <a:alpha val="52000"/>
                </a:schemeClr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CC335C-9A75-6130-5573-2CEFF8F00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136696" y="-3703868"/>
            <a:ext cx="4374128" cy="11736479"/>
          </a:xfrm>
          <a:prstGeom prst="rect">
            <a:avLst/>
          </a:prstGeom>
          <a:gradFill>
            <a:gsLst>
              <a:gs pos="17000">
                <a:schemeClr val="accent1">
                  <a:alpha val="0"/>
                </a:schemeClr>
              </a:gs>
              <a:gs pos="100000">
                <a:srgbClr val="000000">
                  <a:alpha val="37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1163993-2B7F-1B84-16C5-769F1044EC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" y="-22690"/>
            <a:ext cx="8542485" cy="437412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25000"/>
                </a:srgb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AA21C3E-F672-9DC5-F606-2357D08AF6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2508972">
            <a:off x="5945431" y="-1032053"/>
            <a:ext cx="4990147" cy="4439131"/>
          </a:xfrm>
          <a:custGeom>
            <a:avLst/>
            <a:gdLst>
              <a:gd name="connsiteX0" fmla="*/ 4990147 w 4990147"/>
              <a:gd name="connsiteY0" fmla="*/ 2229378 h 4439131"/>
              <a:gd name="connsiteX1" fmla="*/ 917384 w 4990147"/>
              <a:gd name="connsiteY1" fmla="*/ 4439131 h 4439131"/>
              <a:gd name="connsiteX2" fmla="*/ 910814 w 4990147"/>
              <a:gd name="connsiteY2" fmla="*/ 4434219 h 4439131"/>
              <a:gd name="connsiteX3" fmla="*/ 0 w 4990147"/>
              <a:gd name="connsiteY3" fmla="*/ 2502877 h 4439131"/>
              <a:gd name="connsiteX4" fmla="*/ 2502877 w 4990147"/>
              <a:gd name="connsiteY4" fmla="*/ 0 h 4439131"/>
              <a:gd name="connsiteX5" fmla="*/ 4954904 w 4990147"/>
              <a:gd name="connsiteY5" fmla="*/ 1998460 h 44391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90147" h="4439131">
                <a:moveTo>
                  <a:pt x="4990147" y="2229378"/>
                </a:moveTo>
                <a:lnTo>
                  <a:pt x="917384" y="4439131"/>
                </a:lnTo>
                <a:lnTo>
                  <a:pt x="910814" y="4434219"/>
                </a:lnTo>
                <a:cubicBezTo>
                  <a:pt x="354557" y="3975154"/>
                  <a:pt x="0" y="3280421"/>
                  <a:pt x="0" y="2502877"/>
                </a:cubicBezTo>
                <a:cubicBezTo>
                  <a:pt x="0" y="1120576"/>
                  <a:pt x="1120576" y="0"/>
                  <a:pt x="2502877" y="0"/>
                </a:cubicBezTo>
                <a:cubicBezTo>
                  <a:pt x="3712390" y="0"/>
                  <a:pt x="4721520" y="857941"/>
                  <a:pt x="4954904" y="1998460"/>
                </a:cubicBezTo>
                <a:close/>
              </a:path>
            </a:pathLst>
          </a:custGeom>
          <a:gradFill>
            <a:gsLst>
              <a:gs pos="0">
                <a:schemeClr val="accent1">
                  <a:alpha val="22000"/>
                </a:schemeClr>
              </a:gs>
              <a:gs pos="87000">
                <a:schemeClr val="accent1">
                  <a:lumMod val="60000"/>
                  <a:lumOff val="40000"/>
                  <a:alpha val="2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3870B4B-10D0-ACF0-EE91-9735468929B0}"/>
              </a:ext>
            </a:extLst>
          </p:cNvPr>
          <p:cNvSpPr txBox="1">
            <a:spLocks/>
          </p:cNvSpPr>
          <p:nvPr/>
        </p:nvSpPr>
        <p:spPr>
          <a:xfrm>
            <a:off x="155148" y="726070"/>
            <a:ext cx="11877551" cy="4614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800"/>
              </a:spcAft>
            </a:pPr>
            <a:r>
              <a:rPr lang="en-US" sz="2900" b="1">
                <a:solidFill>
                  <a:schemeClr val="bg1"/>
                </a:solidFill>
              </a:rPr>
              <a:t>SUNY Press is pleased to offer a 30% discount to NYCAS conference attendees</a:t>
            </a:r>
            <a:br>
              <a:rPr lang="en-US" sz="2900" b="1">
                <a:solidFill>
                  <a:schemeClr val="bg1"/>
                </a:solidFill>
              </a:rPr>
            </a:br>
            <a:r>
              <a:rPr lang="en-US" sz="2900" b="1">
                <a:solidFill>
                  <a:schemeClr val="bg1"/>
                </a:solidFill>
              </a:rPr>
              <a:t>www.sunypress.edu – use coupon code NYCA23 through 11/14/23</a:t>
            </a:r>
            <a:endParaRPr lang="en-US" sz="2900" dirty="0">
              <a:solidFill>
                <a:schemeClr val="bg1"/>
              </a:solidFill>
            </a:endParaRPr>
          </a:p>
        </p:txBody>
      </p:sp>
      <p:pic>
        <p:nvPicPr>
          <p:cNvPr id="11" name="Picture 10" descr="A book cover of a book&#10;&#10;Description automatically generated">
            <a:extLst>
              <a:ext uri="{FF2B5EF4-FFF2-40B4-BE49-F238E27FC236}">
                <a16:creationId xmlns:a16="http://schemas.microsoft.com/office/drawing/2014/main" id="{2DE8FC32-AB45-97F5-2E29-185D6C406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4" y="1549145"/>
            <a:ext cx="2504001" cy="3760275"/>
          </a:xfrm>
          <a:prstGeom prst="rect">
            <a:avLst/>
          </a:prstGeom>
        </p:spPr>
      </p:pic>
      <p:pic>
        <p:nvPicPr>
          <p:cNvPr id="12" name="Picture 11" descr="A book cover of a person with paint on her face&#10;&#10;Description automatically generated">
            <a:extLst>
              <a:ext uri="{FF2B5EF4-FFF2-40B4-BE49-F238E27FC236}">
                <a16:creationId xmlns:a16="http://schemas.microsoft.com/office/drawing/2014/main" id="{CA5CC34C-3F00-0210-A700-D4AD6DB3E1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794" y="1549145"/>
            <a:ext cx="2504001" cy="3760275"/>
          </a:xfrm>
          <a:prstGeom prst="rect">
            <a:avLst/>
          </a:prstGeom>
        </p:spPr>
      </p:pic>
      <p:pic>
        <p:nvPicPr>
          <p:cNvPr id="13" name="Picture 12" descr="A book cover of a korean temple&#10;&#10;Description automatically generated">
            <a:extLst>
              <a:ext uri="{FF2B5EF4-FFF2-40B4-BE49-F238E27FC236}">
                <a16:creationId xmlns:a16="http://schemas.microsoft.com/office/drawing/2014/main" id="{62AE597C-3B8E-5B6D-694A-29A47A5C5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84" y="1549145"/>
            <a:ext cx="2504001" cy="3760275"/>
          </a:xfrm>
          <a:prstGeom prst="rect">
            <a:avLst/>
          </a:prstGeom>
        </p:spPr>
      </p:pic>
      <p:pic>
        <p:nvPicPr>
          <p:cNvPr id="14" name="Picture 13" descr="A person in a white suit walking in a city&#10;&#10;Description automatically generated">
            <a:extLst>
              <a:ext uri="{FF2B5EF4-FFF2-40B4-BE49-F238E27FC236}">
                <a16:creationId xmlns:a16="http://schemas.microsoft.com/office/drawing/2014/main" id="{D9F968FB-863D-3787-E036-5D2A348E43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574" y="1543996"/>
            <a:ext cx="2504001" cy="37602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5DECC6-7847-260A-A3E9-E91E811D7BD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811" y="5555110"/>
            <a:ext cx="1655965" cy="92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823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C35BA5-CF15-1855-21F6-C93C1379E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70A83-0847-100B-AA37-947671DD4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dirty="0"/>
              <a:t>Nominee for a NYCAS Board Member (2023-2027)</a:t>
            </a:r>
          </a:p>
          <a:p>
            <a:endParaRPr lang="en-US" sz="2000" dirty="0"/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000" b="1" kern="1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Tiantian</a:t>
            </a:r>
            <a:r>
              <a:rPr lang="en-US" sz="2000" b="1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Zheng</a:t>
            </a:r>
            <a:r>
              <a:rPr lang="en-US" sz="20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is SUNY Distinguished Professor at State University of New York, Cortland, with a Ph.D. in Anthropology from Yale University. She is the author and co-author of eleven academic books, five edited journal issues and over a hundred articles. She has received four national book awards: 2010 Sara Whaley Book Award (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Red Lights</a:t>
            </a:r>
            <a:r>
              <a:rPr lang="en-US" sz="20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), 2011 Research Publication Book Award (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Ethnography of Prostitution</a:t>
            </a:r>
            <a:r>
              <a:rPr lang="en-US" sz="20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), 2022 Research Publication Book Award (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Violent Intimacy</a:t>
            </a:r>
            <a:r>
              <a:rPr lang="en-US" sz="20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), and the 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Choice</a:t>
            </a:r>
            <a:r>
              <a:rPr lang="en-US" sz="20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award of “Outstanding Academic Title" (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Tongzhi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Living</a:t>
            </a:r>
            <a:r>
              <a:rPr lang="en-US" sz="20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). She has testified before Congress, UNAIDS, and the United Nations and has been a featured guest speaker on NPR, BBC, and NBC. She has delivered over 100 invited talks at key universities worldwide. Her latest ethnography 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Violent Intimacy:</a:t>
            </a:r>
            <a:r>
              <a:rPr lang="en-US" sz="20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​ 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Intimate Partner Violence in </a:t>
            </a:r>
            <a:r>
              <a:rPr lang="en-US" sz="2000" i="1" kern="100" dirty="0" err="1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Postsocialist</a:t>
            </a:r>
            <a:r>
              <a:rPr lang="en-US" sz="2000" i="1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China</a:t>
            </a:r>
            <a:r>
              <a:rPr lang="en-US" sz="2000" kern="100" dirty="0"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was published in 2022. 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62650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729DF2-85CA-4D09-B9AA-E092500B7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n-US" sz="3300" dirty="0">
                <a:solidFill>
                  <a:schemeClr val="tx2"/>
                </a:solidFill>
              </a:rPr>
              <a:t>2023 </a:t>
            </a:r>
            <a:r>
              <a:rPr lang="en-US" sz="3300" dirty="0" err="1">
                <a:solidFill>
                  <a:schemeClr val="tx2"/>
                </a:solidFill>
              </a:rPr>
              <a:t>Marleigh</a:t>
            </a:r>
            <a:r>
              <a:rPr lang="en-US" sz="3300" dirty="0">
                <a:solidFill>
                  <a:schemeClr val="tx2"/>
                </a:solidFill>
              </a:rPr>
              <a:t> Grayer Ryan Student Prize</a:t>
            </a:r>
          </a:p>
        </p:txBody>
      </p:sp>
      <p:pic>
        <p:nvPicPr>
          <p:cNvPr id="7" name="Graphic 6" descr="Ribbon">
            <a:extLst>
              <a:ext uri="{FF2B5EF4-FFF2-40B4-BE49-F238E27FC236}">
                <a16:creationId xmlns:a16="http://schemas.microsoft.com/office/drawing/2014/main" id="{0C17CE26-C49D-FD35-91CD-C6975A858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2A096-8B55-A6D5-9813-388F065DDB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5301676" cy="3639289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We would like to extend our gratitude to Dr. </a:t>
            </a:r>
            <a:r>
              <a:rPr lang="en-US" sz="1500" dirty="0" err="1">
                <a:solidFill>
                  <a:schemeClr val="tx2"/>
                </a:solidFill>
              </a:rPr>
              <a:t>Tiantian</a:t>
            </a:r>
            <a:r>
              <a:rPr lang="en-US" sz="1500" dirty="0">
                <a:solidFill>
                  <a:schemeClr val="tx2"/>
                </a:solidFill>
              </a:rPr>
              <a:t> Zheng for coordinating the selection of the prize winners. </a:t>
            </a:r>
          </a:p>
          <a:p>
            <a:endParaRPr lang="en-US" sz="15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1500" dirty="0">
              <a:solidFill>
                <a:schemeClr val="tx2"/>
              </a:solidFill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1" dirty="0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sz="1500" b="1" i="1" dirty="0" err="1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Marleigh</a:t>
            </a:r>
            <a:r>
              <a:rPr lang="en-US" sz="1500" b="1" i="1" dirty="0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Grayer Ryan graduate Student Prize</a:t>
            </a:r>
            <a:endParaRPr lang="en-US" sz="1500" b="1" dirty="0">
              <a:solidFill>
                <a:schemeClr val="tx2"/>
              </a:solidFill>
              <a:effectLst/>
              <a:latin typeface="Engravers MT" panose="0209070708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500" b="1" dirty="0">
              <a:solidFill>
                <a:schemeClr val="tx2"/>
              </a:solidFill>
              <a:effectLst/>
              <a:latin typeface="Engravers MT" panose="0209070708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JEUNG HYUN KIM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SYRACUSE university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1" dirty="0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500" b="1" dirty="0">
              <a:solidFill>
                <a:schemeClr val="tx2"/>
              </a:solidFill>
              <a:effectLst/>
              <a:latin typeface="Engravers MT" panose="0209070708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 dirty="0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</a:rPr>
              <a:t>“</a:t>
            </a:r>
            <a:r>
              <a:rPr lang="en-US" sz="1500" i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GRANDPARENTING, FILIAL PIETY, AND WELL-BEING OF CHINESE-AMERICAN OLDER ADULTS”</a:t>
            </a:r>
            <a:endParaRPr lang="en-US" sz="15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endParaRPr lang="en-US" sz="1500" dirty="0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4059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F1B4BA-8C45-A825-9E40-8F6A050FA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7FBB12-88EA-87A9-DE10-92C33F09D1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CBEAEF-CF62-AA4E-DF2A-A954C5C1EC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sz="1600" b="1" i="1" dirty="0" err="1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Marleigh</a:t>
            </a:r>
            <a:r>
              <a:rPr lang="en-US" sz="1600" b="1" i="1" dirty="0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Grayer Ryan </a:t>
            </a:r>
            <a:endParaRPr lang="en-US" sz="1600" b="1" dirty="0">
              <a:solidFill>
                <a:schemeClr val="tx2"/>
              </a:solidFill>
              <a:effectLst/>
              <a:latin typeface="Engravers MT" panose="0209070708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graduate honorable mention Student Prize</a:t>
            </a:r>
            <a:endParaRPr lang="en-US" sz="1600" b="1" dirty="0">
              <a:solidFill>
                <a:schemeClr val="tx2"/>
              </a:solidFill>
              <a:effectLst/>
              <a:latin typeface="Engravers MT" panose="0209070708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b="1" dirty="0">
              <a:solidFill>
                <a:schemeClr val="tx2"/>
              </a:solidFill>
              <a:effectLst/>
              <a:latin typeface="Engravers MT" panose="0209070708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CAIYANG XU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COLUMBIA UNIVERSITY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tx2"/>
              </a:solidFill>
              <a:effectLst/>
              <a:latin typeface="Engravers MT" panose="0209070708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dirty="0">
                <a:solidFill>
                  <a:schemeClr val="tx2"/>
                </a:solidFill>
                <a:effectLst/>
                <a:latin typeface="Franklin Gothic Book" panose="020B0503020102020204" pitchFamily="34" charset="0"/>
              </a:rPr>
              <a:t>“</a:t>
            </a:r>
            <a:r>
              <a:rPr lang="en-US" sz="1800" b="0" i="1" dirty="0">
                <a:solidFill>
                  <a:schemeClr val="tx2"/>
                </a:solidFill>
                <a:effectLst/>
              </a:rPr>
              <a:t>THE POLITICIZATION OF THE MAH</a:t>
            </a:r>
            <a:r>
              <a:rPr lang="en-US" sz="1800" b="0" i="1" dirty="0">
                <a:solidFill>
                  <a:schemeClr val="tx2"/>
                </a:solidFill>
                <a:effectLst/>
                <a:cs typeface="Calibri" panose="020F0502020204030204" pitchFamily="34" charset="0"/>
              </a:rPr>
              <a:t>Ā</a:t>
            </a:r>
            <a:r>
              <a:rPr lang="en-US" sz="1800" b="0" i="1" dirty="0">
                <a:solidFill>
                  <a:schemeClr val="tx2"/>
                </a:solidFill>
                <a:effectLst/>
              </a:rPr>
              <a:t>Y</a:t>
            </a:r>
            <a:r>
              <a:rPr lang="en-US" sz="1800" b="0" i="1" dirty="0">
                <a:solidFill>
                  <a:schemeClr val="tx2"/>
                </a:solidFill>
                <a:effectLst/>
                <a:cs typeface="Calibri" panose="020F0502020204030204" pitchFamily="34" charset="0"/>
              </a:rPr>
              <a:t>Ā</a:t>
            </a:r>
            <a:r>
              <a:rPr lang="en-US" sz="1800" b="0" i="1" dirty="0">
                <a:solidFill>
                  <a:schemeClr val="tx2"/>
                </a:solidFill>
                <a:effectLst/>
              </a:rPr>
              <a:t>NA DISTINCTION IN MODERN CHINA, 1911-1953”</a:t>
            </a:r>
            <a:endParaRPr lang="en-US" sz="1800" b="1" dirty="0">
              <a:solidFill>
                <a:schemeClr val="tx2"/>
              </a:solidFill>
              <a:effectLst/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04992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AA71D1-5385-AF20-22A6-849A35EE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B08249-506F-25D2-82AC-61F1B8B9F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EFB8B-E447-E2F5-E63C-2A61A7F1B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sz="1600" b="1" i="1" dirty="0" err="1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Marleigh</a:t>
            </a:r>
            <a:r>
              <a:rPr lang="en-US" sz="1600" b="1" i="1" dirty="0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Grayer Ryan undergraduate Student Prize</a:t>
            </a:r>
            <a:endParaRPr lang="en-US" sz="1600" b="1" dirty="0">
              <a:solidFill>
                <a:schemeClr val="tx2"/>
              </a:solidFill>
              <a:effectLst/>
              <a:latin typeface="Engravers MT" panose="0209070708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schemeClr val="tx2"/>
              </a:solidFill>
              <a:effectLst/>
              <a:latin typeface="Engravers MT" panose="0209070708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WANQING ZHOU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UNIVERSITY OF ROCHESTER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dirty="0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b="1" dirty="0">
              <a:solidFill>
                <a:schemeClr val="tx2"/>
              </a:solidFill>
              <a:effectLst/>
              <a:latin typeface="Engravers MT" panose="0209070708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“WHAT DO YOU MEAN BY ‘LOVE’: INTIMACY, COMMODIFICATION, AND COMMUNITY AMONG CHINESE KPOP FANS”</a:t>
            </a:r>
            <a:endParaRPr lang="en-US" sz="1800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6266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B36678-6585-BE51-CC13-F628240CB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endParaRPr lang="en-US" sz="3600">
              <a:solidFill>
                <a:schemeClr val="tx2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3BDAF3-94A1-8C44-9A42-B5B27582A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CFE1C-5E23-00A2-9058-38E8BE5EC5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1" dirty="0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en-US" sz="1600" b="1" i="1" dirty="0" err="1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Marleigh</a:t>
            </a:r>
            <a:r>
              <a:rPr lang="en-US" sz="1600" b="1" i="1" dirty="0">
                <a:solidFill>
                  <a:schemeClr val="tx2"/>
                </a:solidFill>
                <a:effectLst/>
                <a:latin typeface="Engravers MT" panose="0209070708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Grayer Ryan undergraduate honorable mention Student Prize</a:t>
            </a:r>
            <a:endParaRPr lang="en-US" sz="1600" b="1" dirty="0">
              <a:solidFill>
                <a:schemeClr val="tx2"/>
              </a:solidFill>
              <a:effectLst/>
              <a:latin typeface="Engravers MT" panose="0209070708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tx2"/>
              </a:solidFill>
              <a:effectLst/>
              <a:latin typeface="Engravers MT" panose="0209070708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KIRSTIE YUEN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tx2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SKIDMORE COLLEGE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tx2"/>
              </a:solidFill>
              <a:effectLst/>
              <a:latin typeface="Engravers MT" panose="020907070805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1" dirty="0">
                <a:solidFill>
                  <a:schemeClr val="tx2"/>
                </a:solidFill>
                <a:effectLst/>
              </a:rPr>
              <a:t>“DOES A DAOIST GENUINELY VALUE CLOSE RELATIONSHIPS?”</a:t>
            </a:r>
            <a:endParaRPr lang="en-US" sz="1800" b="1" dirty="0">
              <a:solidFill>
                <a:schemeClr val="tx2"/>
              </a:solidFill>
              <a:effectLst/>
            </a:endParaRPr>
          </a:p>
          <a:p>
            <a:pPr marL="0" indent="0">
              <a:buNone/>
            </a:pPr>
            <a:endParaRPr lang="en-US" sz="18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029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6DAE90-A495-D822-E267-550CFFC36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Future NYCAS Conference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597FF-A352-64FA-FAB0-5DDA93DD0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B01D5-87EE-2321-7A5F-F22C4392154D}"/>
              </a:ext>
            </a:extLst>
          </p:cNvPr>
          <p:cNvSpPr txBox="1"/>
          <p:nvPr/>
        </p:nvSpPr>
        <p:spPr>
          <a:xfrm>
            <a:off x="6941096" y="1403440"/>
            <a:ext cx="442728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NYCAS Conference </a:t>
            </a:r>
          </a:p>
          <a:p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Arial Nova Light" panose="020B0304020202020204" pitchFamily="34" charset="0"/>
              </a:rPr>
              <a:t>in 2024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056674-D507-7DCF-7EC1-0737674E96E8}"/>
              </a:ext>
            </a:extLst>
          </p:cNvPr>
          <p:cNvSpPr txBox="1"/>
          <p:nvPr/>
        </p:nvSpPr>
        <p:spPr>
          <a:xfrm>
            <a:off x="4577426" y="4116821"/>
            <a:ext cx="70719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We are actively looking for host schools for future conferences! </a:t>
            </a:r>
          </a:p>
          <a:p>
            <a:pPr algn="ctr"/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dirty="0"/>
              <a:t>If you are interested, please email Hiromi Dollase, NYCAS executive secretary (hidollase@vassar.edu)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A19119-B2B5-E009-5A65-7F3B02C7F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8825" y="989482"/>
            <a:ext cx="2045174" cy="204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726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593</Words>
  <Application>Microsoft Office PowerPoint</Application>
  <PresentationFormat>Widescreen</PresentationFormat>
  <Paragraphs>68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Abadi</vt:lpstr>
      <vt:lpstr>Aptos Mono</vt:lpstr>
      <vt:lpstr>Arial</vt:lpstr>
      <vt:lpstr>Arial Nova Light</vt:lpstr>
      <vt:lpstr>Calibri</vt:lpstr>
      <vt:lpstr>Calibri Light</vt:lpstr>
      <vt:lpstr>Engravers MT</vt:lpstr>
      <vt:lpstr>Franklin Gothic Book</vt:lpstr>
      <vt:lpstr>Office Theme</vt:lpstr>
      <vt:lpstr>New York Conference on Asian Studies  Fall 2023 Book Presentation and Discussion,  co-sponsored by SUNY Press </vt:lpstr>
      <vt:lpstr>Schedule</vt:lpstr>
      <vt:lpstr>PowerPoint Presentation</vt:lpstr>
      <vt:lpstr>Election</vt:lpstr>
      <vt:lpstr>2023 Marleigh Grayer Ryan Student Prize</vt:lpstr>
      <vt:lpstr>PowerPoint Presentation</vt:lpstr>
      <vt:lpstr>PowerPoint Presentation</vt:lpstr>
      <vt:lpstr>PowerPoint Presentation</vt:lpstr>
      <vt:lpstr>Future NYCAS Conference</vt:lpstr>
      <vt:lpstr>Keynote Speech by  Dr. Albert Welter  (University of Arizona, East Asian Studies Department)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York Conference on Asian Studies  Fall 2023 Book Presentation and Discussion,  co-sponsored by SUNY Press </dc:title>
  <dc:creator>Hiromi Dollase</dc:creator>
  <cp:lastModifiedBy>Hiromi Dollase</cp:lastModifiedBy>
  <cp:revision>20</cp:revision>
  <dcterms:created xsi:type="dcterms:W3CDTF">2023-10-07T18:08:40Z</dcterms:created>
  <dcterms:modified xsi:type="dcterms:W3CDTF">2023-10-14T20:06:08Z</dcterms:modified>
</cp:coreProperties>
</file>