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1" r:id="rId2"/>
    <p:sldId id="309" r:id="rId3"/>
    <p:sldId id="305" r:id="rId4"/>
    <p:sldId id="302" r:id="rId5"/>
    <p:sldId id="317" r:id="rId6"/>
    <p:sldId id="310" r:id="rId7"/>
    <p:sldId id="258" r:id="rId8"/>
    <p:sldId id="312" r:id="rId9"/>
    <p:sldId id="256" r:id="rId10"/>
    <p:sldId id="280" r:id="rId11"/>
    <p:sldId id="279" r:id="rId12"/>
    <p:sldId id="298" r:id="rId13"/>
    <p:sldId id="311" r:id="rId14"/>
    <p:sldId id="316" r:id="rId15"/>
    <p:sldId id="304" r:id="rId16"/>
    <p:sldId id="306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78"/>
  </p:normalViewPr>
  <p:slideViewPr>
    <p:cSldViewPr snapToGrid="0">
      <p:cViewPr varScale="1">
        <p:scale>
          <a:sx n="113" d="100"/>
          <a:sy n="113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6F850-73A3-E54F-8366-9598C764B32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DB9B6-2C5D-344C-8DE6-C26950C7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9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dealing with a severe COVID upsurge. Ice-breaker – choose your favorite UN SDG – many chose Good Health and Well being.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DAF83-A9F5-7C47-8231-0A327F3814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19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5C472-F94D-1587-4438-BE4CE8F87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21785-B366-4FD3-1882-3F99B874E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49A26-FCFA-9E86-C627-7E50EEC0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E2D4F-6F3C-FD2A-4FA7-05C79112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E1E0B-419D-F324-C5A8-3C8F0FAE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8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0A5C-556E-1D1C-11B7-8432A79AC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E9F7D1-434D-9A2B-C408-61C058CE4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6F1B3-5162-C8F0-D56C-BE7A22BE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68648-CF13-C9F1-6E01-8380D3684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703D8-01B3-C0F1-FA1E-40C5DC89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7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CFEE9-AE59-4840-1D5C-11C287984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D52FCC-4959-EA5E-A7AB-0D00FFB11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3FE2-645D-9D02-C6B0-47253663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62DA4-6956-957A-F8AB-BFBED2667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96226-6DDD-B29E-21B9-58751CD8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8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E53B-E61E-D16D-9108-FC6DE7C2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FA84C-01CF-176E-CE67-F3ADE924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1CF88-C5D8-EBB3-D6B7-CF114A63D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1C73E-D950-64F2-7EF4-808CBA3DA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3492D-363D-B33B-2C56-B78323F7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F3C14-FB41-0329-5E7D-A244E7C8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27B91-99D7-8747-3D4F-09DE72D7A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D70A1-1F30-12FD-96F6-4C937FBF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C5319-5567-9677-3446-60B57B1E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A57BE-2B3A-8596-EBC1-CBED59EF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1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5077E-9370-AE06-817C-65F58BDF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AC0C0-5995-681A-B5B6-050B49FA8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5C577-E2D8-ADAA-47E8-EF635A8CE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CB967-6B24-0A39-F4F0-5E5D2517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B9D7D-4641-10AB-082E-4DF89C65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8DD1B-76B1-D24C-0531-D1F49508E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2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FBFFF-C0C2-E28F-D5BD-D8B76075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AFB2A-EB1C-B0E4-58E5-705DCD167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F6B94-4046-71CB-3696-40EDDB4FE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40F5D-0F9A-4798-C3B2-A7F56FE82C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90A220-6E5D-F2B3-F6F2-41B9BD093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BF5C19-A602-EF1F-AB19-3F3D95B2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83133A-73EC-9ED0-E968-E6223CAA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06FA35-AB18-51F8-4AFC-A605C10CE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6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DBD3-942E-E3ED-AFD2-0F8AD2B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19E552-F38C-8BF3-EDB7-62B8C528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6D134-C615-A0F6-7F09-48794E34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FFABA-9C08-0605-9D46-2B1EBFE0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97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1D6D9-C0A6-453B-2D6F-11C36E21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E060B-EC20-B6E5-C530-8B750EC0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57889-90E8-6F39-9BE2-68761290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CCF0-99ED-1FE0-737F-0117114E7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CDE7D-059D-6DE6-F021-E941A6096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6CA7F-EE8B-E6B6-79C6-57AD821DD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4E0EB-A47F-FAF7-18F2-DA3C9F692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5528B-F8A6-E011-04AB-66A24A29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0AF55-5967-0BF1-33EB-83B5ADE4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7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C7E72-ADF9-CD17-D905-DE49A3F77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A5274E-BBBB-26DB-D873-3635F810C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331DB-9851-7443-5EB7-D3B34C291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B4291-6142-02FB-7BDA-F1BF6FE2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FA206-F0EC-3116-F740-82D434BF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52B5D-DDC7-4737-3558-42F7C087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7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399CC7-A642-2864-434D-43E71BE32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2EF84-A8F9-AAD6-1B4D-3E897BE69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F9A48-53FC-F9F8-65D1-8AE4F0E93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6E15-2089-3144-9FE5-07B7D15FA16F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D7532-26CF-DBF4-4517-A1B0A738C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22E58-E3ED-A7A6-9510-89191DCD3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DFED7-6974-5B42-9D90-C0B3D32E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3.newpaltz.edu/directory/profile/richardhalpern" TargetMode="External"/><Relationship Id="rId13" Type="http://schemas.openxmlformats.org/officeDocument/2006/relationships/hyperlink" Target="http://newpaltz.libguides.com/profile.php?uid=14285" TargetMode="External"/><Relationship Id="rId18" Type="http://schemas.openxmlformats.org/officeDocument/2006/relationships/hyperlink" Target="https://www3.newpaltz.edu/directory/profile/michellewoods?origin=search%3Fentity_id%3D%26first_name%3D%26last_name%3Dwoods%26phone%3D" TargetMode="External"/><Relationship Id="rId3" Type="http://schemas.openxmlformats.org/officeDocument/2006/relationships/hyperlink" Target="https://www3.newpaltz.edu/directory/profile/zacharybowman?origin=search%3Fentity_id%3D%26first_name%3D%26last_name%3DBowman%26phone%3D" TargetMode="External"/><Relationship Id="rId7" Type="http://schemas.openxmlformats.org/officeDocument/2006/relationships/hyperlink" Target="https://www3.newpaltz.edu/directory/profile/jasongilliland?origin=search%3Fentity_id%3D%26first_name%3D%26last_name%3DGilliland%26phone%3D" TargetMode="External"/><Relationship Id="rId12" Type="http://schemas.openxmlformats.org/officeDocument/2006/relationships/hyperlink" Target="https://www3.newpaltz.edu/directory/profile/edwardlawson?origin=search%3Fentity_id%3D%26first_name%3D%26last_name%3Dlawson%26phone%3D" TargetMode="External"/><Relationship Id="rId17" Type="http://schemas.openxmlformats.org/officeDocument/2006/relationships/hyperlink" Target="https://www3.newpaltz.edu/directory/profile/rachmadianwulandana?origin=search%3Fentity_id%3D%26first_name%3DRachm%26last_name%3D%26phone%3D" TargetMode="External"/><Relationship Id="rId2" Type="http://schemas.openxmlformats.org/officeDocument/2006/relationships/hyperlink" Target="https://www3.newpaltz.edu/directory/profile/kathrynbohan?origin=search%3Fentity_id%3D%26first_name%3D%26last_name%3Dbohan%26phone%3D" TargetMode="External"/><Relationship Id="rId16" Type="http://schemas.openxmlformats.org/officeDocument/2006/relationships/hyperlink" Target="https://www3.newpaltz.edu/directory/profile/reynoldsscottchildress?origin=search%3Fentity_id%3D%26first_name%3D%26last_name%3Dscott-childress%26phone%3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3.newpaltz.edu/directory/profile/devonduhaney?origin=search%3Fentity_id%3D%26first_name%3D%26last_name%3Dduhaney%26phone%3D" TargetMode="External"/><Relationship Id="rId11" Type="http://schemas.openxmlformats.org/officeDocument/2006/relationships/hyperlink" Target="https://www3.newpaltz.edu/directory/profile/heatherlai?origin=search%3Fentity_id%3D%26first_name%3D%26last_name%3Dlai%26phone%3D" TargetMode="External"/><Relationship Id="rId5" Type="http://schemas.openxmlformats.org/officeDocument/2006/relationships/hyperlink" Target="https://www3.newpaltz.edu/directory/profile/anthonydandridge?origin=search%3Fentity_id%3D%26first_name%3D%26last_name%3Ddandridge%26phone%3D" TargetMode="External"/><Relationship Id="rId15" Type="http://schemas.openxmlformats.org/officeDocument/2006/relationships/hyperlink" Target="https://www3.newpaltz.edu/directory/profile/rachelrigolino" TargetMode="External"/><Relationship Id="rId10" Type="http://schemas.openxmlformats.org/officeDocument/2006/relationships/hyperlink" Target="https://www3.newpaltz.edu/directory/profile/christinakoehne?origin=search%3Fentity_id%3D%26first_name%3D%26last_name%3Dkoehne%26phone%3D" TargetMode="External"/><Relationship Id="rId4" Type="http://schemas.openxmlformats.org/officeDocument/2006/relationships/hyperlink" Target="https://www3.newpaltz.edu/directory/search?last_name=costakis&amp;first_name=&amp;entity_id=&amp;phone=" TargetMode="External"/><Relationship Id="rId9" Type="http://schemas.openxmlformats.org/officeDocument/2006/relationships/hyperlink" Target="https://www3.newpaltz.edu/directory/profile/andreakantrowitz?origin=search%3Fentity_id%3D%26first_name%3D%26last_name%3Dkantrowitz%26phone%3D" TargetMode="External"/><Relationship Id="rId14" Type="http://schemas.openxmlformats.org/officeDocument/2006/relationships/hyperlink" Target="https://www3.newpaltz.edu/directory/profile/richardmcelrath?origin=search%3Fentity_id%3D%26first_name%3D%26last_name%3Dmcelrath%26phone%3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503" y="-18309"/>
            <a:ext cx="4438566" cy="6883029"/>
            <a:chOff x="7760503" y="-18309"/>
            <a:chExt cx="4438566" cy="68830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3BEDB4-9309-2710-D74E-F6A30734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Faculty Development Center SUNY New Paltz</a:t>
            </a:r>
          </a:p>
        </p:txBody>
      </p:sp>
      <p:pic>
        <p:nvPicPr>
          <p:cNvPr id="5" name="Content Placeholder 4" descr="A field of grass and trees&#10;&#10;Description automatically generated">
            <a:extLst>
              <a:ext uri="{FF2B5EF4-FFF2-40B4-BE49-F238E27FC236}">
                <a16:creationId xmlns:a16="http://schemas.microsoft.com/office/drawing/2014/main" id="{0B01650D-23F8-0904-251C-14EDF38CA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18" r="26165" b="-1"/>
          <a:stretch/>
        </p:blipFill>
        <p:spPr>
          <a:xfrm rot="5400000">
            <a:off x="444083" y="-451705"/>
            <a:ext cx="6872343" cy="776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4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503" y="-18309"/>
            <a:ext cx="4438566" cy="6883029"/>
            <a:chOff x="7760503" y="-18309"/>
            <a:chExt cx="4438566" cy="68830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51C772-E817-741D-46E5-CA036E40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Foster faculty connection through community events and reciprocal mentoring opportunities</a:t>
            </a:r>
          </a:p>
        </p:txBody>
      </p:sp>
      <p:pic>
        <p:nvPicPr>
          <p:cNvPr id="5" name="Content Placeholder 4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3D0693E2-4E65-9B72-4891-7A52530F7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71" r="4437" b="1"/>
          <a:stretch/>
        </p:blipFill>
        <p:spPr>
          <a:xfrm>
            <a:off x="1" y="-7623"/>
            <a:ext cx="7760508" cy="6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29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Content Placeholder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FE6F9CD-9ABF-B70E-F849-7FAD06780C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38" y="849313"/>
            <a:ext cx="5414963" cy="4041775"/>
          </a:xfrm>
        </p:spPr>
      </p:pic>
      <p:pic>
        <p:nvPicPr>
          <p:cNvPr id="8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BFF4F0B-806E-F921-EF34-03EDDBC66A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32513" y="849313"/>
            <a:ext cx="5414963" cy="40417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60C8CC-D45D-EF40-95FB-B8688AAF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Faculty/Staff Adventure Group</a:t>
            </a:r>
          </a:p>
        </p:txBody>
      </p:sp>
    </p:spTree>
    <p:extLst>
      <p:ext uri="{BB962C8B-B14F-4D97-AF65-F5344CB8AC3E}">
        <p14:creationId xmlns:p14="http://schemas.microsoft.com/office/powerpoint/2010/main" val="2543150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E479D6E-4C4F-436C-A3F6-B1CE2514C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9C5F3F44-1236-014F-96BB-2FDB61B33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768350"/>
            <a:ext cx="1879600" cy="2362200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B6009451-E24B-8142-96F5-E98A25DE8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" y="3197225"/>
            <a:ext cx="1879600" cy="2890838"/>
          </a:xfrm>
          <a:prstGeom prst="rect">
            <a:avLst/>
          </a:prstGeom>
        </p:spPr>
      </p:pic>
      <p:pic>
        <p:nvPicPr>
          <p:cNvPr id="4" name="Picture 3" descr="Agamben book cover for Man and Animal&#10;">
            <a:extLst>
              <a:ext uri="{FF2B5EF4-FFF2-40B4-BE49-F238E27FC236}">
                <a16:creationId xmlns:a16="http://schemas.microsoft.com/office/drawing/2014/main" id="{2A5A8A49-CB76-15A3-D40E-1F55D401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038" y="768350"/>
            <a:ext cx="1711325" cy="2676525"/>
          </a:xfrm>
          <a:prstGeom prst="rect">
            <a:avLst/>
          </a:prstGeom>
        </p:spPr>
      </p:pic>
      <p:pic>
        <p:nvPicPr>
          <p:cNvPr id="5" name="Content Placeholder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150D440-3FF9-1646-B9D8-0C1BA57CC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86038" y="3509963"/>
            <a:ext cx="1711325" cy="2576513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C1CD0DFE-EB42-3B49-92BA-32DFB720D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450" y="768350"/>
            <a:ext cx="2625725" cy="2625725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5A92298-279F-F709-4060-C78D4DCEA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61656" y="3459957"/>
            <a:ext cx="2627313" cy="2625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3E3186-6625-0A4B-9E1B-C9699890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242" y="728906"/>
            <a:ext cx="4188626" cy="54001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Book Discussions,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Presentations &amp; Study Groups</a:t>
            </a:r>
          </a:p>
        </p:txBody>
      </p:sp>
    </p:spTree>
    <p:extLst>
      <p:ext uri="{BB962C8B-B14F-4D97-AF65-F5344CB8AC3E}">
        <p14:creationId xmlns:p14="http://schemas.microsoft.com/office/powerpoint/2010/main" val="339613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F11A2-1D34-E7EE-73B8-B557FA51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37280"/>
            <a:ext cx="4153767" cy="2053832"/>
          </a:xfrm>
        </p:spPr>
        <p:txBody>
          <a:bodyPr>
            <a:normAutofit/>
          </a:bodyPr>
          <a:lstStyle/>
          <a:p>
            <a:r>
              <a:rPr lang="en-US" sz="2800" dirty="0"/>
              <a:t>Disability Resource Center </a:t>
            </a:r>
            <a:br>
              <a:rPr lang="en-US" sz="2800" dirty="0"/>
            </a:br>
            <a:r>
              <a:rPr lang="en-US" sz="2800" dirty="0"/>
              <a:t>Veteran &amp; Military Services</a:t>
            </a:r>
            <a:br>
              <a:rPr lang="en-US" sz="2800" dirty="0"/>
            </a:br>
            <a:r>
              <a:rPr lang="en-US" sz="2800" dirty="0"/>
              <a:t>Volunteer Prison Teaching</a:t>
            </a:r>
          </a:p>
        </p:txBody>
      </p:sp>
      <p:pic>
        <p:nvPicPr>
          <p:cNvPr id="5" name="Picture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1D47DCBF-8D14-1EB2-2B44-2A993367A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7" r="25949" b="1"/>
          <a:stretch/>
        </p:blipFill>
        <p:spPr>
          <a:xfrm rot="5400000">
            <a:off x="964909" y="410232"/>
            <a:ext cx="3900336" cy="4153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0BB5C-B13C-F46B-8315-8478AD70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60" b="42749"/>
          <a:stretch/>
        </p:blipFill>
        <p:spPr>
          <a:xfrm>
            <a:off x="5183372" y="536943"/>
            <a:ext cx="6304539" cy="39003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A7308-EC75-5E48-3A83-E4D760BA6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72" y="4625162"/>
            <a:ext cx="6304540" cy="16679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Tea &amp; Coffee with Laura Wyeth </a:t>
            </a:r>
          </a:p>
          <a:p>
            <a:pPr marL="0" indent="0">
              <a:buNone/>
            </a:pPr>
            <a:r>
              <a:rPr lang="en-US" dirty="0"/>
              <a:t>at the Greenhouse</a:t>
            </a:r>
          </a:p>
        </p:txBody>
      </p:sp>
    </p:spTree>
    <p:extLst>
      <p:ext uri="{BB962C8B-B14F-4D97-AF65-F5344CB8AC3E}">
        <p14:creationId xmlns:p14="http://schemas.microsoft.com/office/powerpoint/2010/main" val="1437696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erson wearing a hat&#10;&#10;Description automatically generated">
            <a:extLst>
              <a:ext uri="{FF2B5EF4-FFF2-40B4-BE49-F238E27FC236}">
                <a16:creationId xmlns:a16="http://schemas.microsoft.com/office/drawing/2014/main" id="{4ED12C0A-89CB-91C6-3B27-717066DA10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194" b="-1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867CCD-75D7-6EFC-CF3E-45193020F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58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540540-7B03-C4EF-16A8-F4D5049F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RTP Forum for early career faculty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295DA-FAEC-C61E-6CCE-73DC45298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</a:rPr>
              <a:t>5 Criteria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</a:rPr>
              <a:t>Board of Trustees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</a:rPr>
              <a:t> </a:t>
            </a:r>
          </a:p>
          <a:p>
            <a:pPr>
              <a:spcBef>
                <a:spcPts val="0"/>
              </a:spcBef>
              <a:spcAft>
                <a:spcPts val="15"/>
              </a:spcAft>
            </a:pPr>
            <a:r>
              <a:rPr lang="en-US" sz="2400" dirty="0">
                <a:effectLst/>
              </a:rPr>
              <a:t>Mastery of Subject Matter </a:t>
            </a:r>
          </a:p>
          <a:p>
            <a:pPr>
              <a:spcBef>
                <a:spcPts val="0"/>
              </a:spcBef>
              <a:spcAft>
                <a:spcPts val="15"/>
              </a:spcAft>
            </a:pPr>
            <a:r>
              <a:rPr lang="en-US" sz="2400" dirty="0">
                <a:effectLst/>
              </a:rPr>
              <a:t>Effectiveness in Teaching </a:t>
            </a:r>
          </a:p>
          <a:p>
            <a:pPr>
              <a:spcBef>
                <a:spcPts val="0"/>
              </a:spcBef>
              <a:spcAft>
                <a:spcPts val="15"/>
              </a:spcAft>
            </a:pPr>
            <a:r>
              <a:rPr lang="en-US" sz="2400" dirty="0">
                <a:effectLst/>
              </a:rPr>
              <a:t>Scholarly Ability / Creative Projects </a:t>
            </a:r>
          </a:p>
          <a:p>
            <a:pPr>
              <a:spcBef>
                <a:spcPts val="0"/>
              </a:spcBef>
              <a:spcAft>
                <a:spcPts val="15"/>
              </a:spcAft>
            </a:pPr>
            <a:r>
              <a:rPr lang="en-US" sz="2400" dirty="0">
                <a:effectLst/>
              </a:rPr>
              <a:t>University Service </a:t>
            </a:r>
          </a:p>
          <a:p>
            <a:pPr>
              <a:spcBef>
                <a:spcPts val="0"/>
              </a:spcBef>
              <a:spcAft>
                <a:spcPts val="15"/>
              </a:spcAft>
            </a:pPr>
            <a:r>
              <a:rPr lang="en-US" sz="2400" dirty="0">
                <a:effectLst/>
              </a:rPr>
              <a:t>Continuing Growth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9914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3F2DA-C0C4-A7B8-A769-13A722C0D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distressed students and </a:t>
            </a:r>
            <a:br>
              <a:rPr lang="en-US" dirty="0"/>
            </a:br>
            <a:r>
              <a:rPr lang="en-US" dirty="0"/>
              <a:t>addressing mental health concerns</a:t>
            </a:r>
          </a:p>
        </p:txBody>
      </p:sp>
      <p:pic>
        <p:nvPicPr>
          <p:cNvPr id="5" name="Content Placeholder 4" descr="A person consoling a person&#10;&#10;Description automatically generated">
            <a:extLst>
              <a:ext uri="{FF2B5EF4-FFF2-40B4-BE49-F238E27FC236}">
                <a16:creationId xmlns:a16="http://schemas.microsoft.com/office/drawing/2014/main" id="{D3659DF0-A304-CBB6-C982-24A6CCD3E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412" y="1889901"/>
            <a:ext cx="8385175" cy="4719655"/>
          </a:xfrm>
        </p:spPr>
      </p:pic>
    </p:spTree>
    <p:extLst>
      <p:ext uri="{BB962C8B-B14F-4D97-AF65-F5344CB8AC3E}">
        <p14:creationId xmlns:p14="http://schemas.microsoft.com/office/powerpoint/2010/main" val="1411884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9E66C79-6DC9-87C3-6F24-7E1A80809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254" b="27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40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12B66-9205-60A9-8F22-AE58B4D2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0519"/>
          </a:xfrm>
        </p:spPr>
        <p:txBody>
          <a:bodyPr>
            <a:normAutofit/>
          </a:bodyPr>
          <a:lstStyle/>
          <a:p>
            <a:r>
              <a:rPr lang="en-US" dirty="0"/>
              <a:t>Advisory Board – A Cross-Campus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B8BA0-0477-1300-873C-7198A7B03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644"/>
            <a:ext cx="10515600" cy="5384800"/>
          </a:xfrm>
        </p:spPr>
        <p:txBody>
          <a:bodyPr>
            <a:noAutofit/>
          </a:bodyPr>
          <a:lstStyle/>
          <a:p>
            <a:r>
              <a:rPr lang="en-US" sz="1400" dirty="0">
                <a:hlinkClick r:id="rId2"/>
              </a:rPr>
              <a:t>Kathryn Bohan</a:t>
            </a:r>
            <a:r>
              <a:rPr lang="en-US" sz="1400" dirty="0"/>
              <a:t>, Instructional Technology</a:t>
            </a:r>
          </a:p>
          <a:p>
            <a:r>
              <a:rPr lang="en-US" sz="1400" dirty="0">
                <a:hlinkClick r:id="rId3"/>
              </a:rPr>
              <a:t>Zachary Bowman</a:t>
            </a:r>
            <a:r>
              <a:rPr lang="en-US" sz="1400" dirty="0"/>
              <a:t>, Samuel </a:t>
            </a:r>
            <a:r>
              <a:rPr lang="en-US" sz="1400" dirty="0" err="1"/>
              <a:t>Dorsky</a:t>
            </a:r>
            <a:r>
              <a:rPr lang="en-US" sz="1400" dirty="0"/>
              <a:t> Museum of Art</a:t>
            </a:r>
          </a:p>
          <a:p>
            <a:r>
              <a:rPr lang="en-US" sz="1400" dirty="0">
                <a:hlinkClick r:id="rId4"/>
              </a:rPr>
              <a:t>Helena Costakis</a:t>
            </a:r>
            <a:r>
              <a:rPr lang="en-US" sz="1400" dirty="0"/>
              <a:t>, School of Business</a:t>
            </a:r>
          </a:p>
          <a:p>
            <a:r>
              <a:rPr lang="en-US" sz="1400" dirty="0">
                <a:hlinkClick r:id="rId5"/>
              </a:rPr>
              <a:t>Anthony Dandridge</a:t>
            </a:r>
            <a:r>
              <a:rPr lang="en-US" sz="1400" dirty="0"/>
              <a:t>, Black Studies</a:t>
            </a:r>
          </a:p>
          <a:p>
            <a:r>
              <a:rPr lang="en-US" sz="1400" dirty="0">
                <a:hlinkClick r:id="rId6"/>
              </a:rPr>
              <a:t>Devon Duhaney</a:t>
            </a:r>
            <a:r>
              <a:rPr lang="en-US" sz="1400" dirty="0"/>
              <a:t>, Teaching and Learning, Latin American &amp; Caribbean Studies</a:t>
            </a:r>
          </a:p>
          <a:p>
            <a:r>
              <a:rPr lang="en-US" sz="1400" dirty="0">
                <a:hlinkClick r:id="rId7"/>
              </a:rPr>
              <a:t>Jason Gilliland</a:t>
            </a:r>
            <a:r>
              <a:rPr lang="en-US" sz="1400" dirty="0"/>
              <a:t>, Veteran and Military Services</a:t>
            </a:r>
          </a:p>
          <a:p>
            <a:r>
              <a:rPr lang="en-US" sz="1400" dirty="0">
                <a:hlinkClick r:id="rId8" tooltip="Dick Halpern"/>
              </a:rPr>
              <a:t>Dick Halpern</a:t>
            </a:r>
            <a:r>
              <a:rPr lang="en-US" sz="1400" dirty="0"/>
              <a:t>, Physics &amp; Astronomy</a:t>
            </a:r>
          </a:p>
          <a:p>
            <a:r>
              <a:rPr lang="en-US" sz="1400" dirty="0">
                <a:hlinkClick r:id="rId9"/>
              </a:rPr>
              <a:t>Andrea Kantrowitz</a:t>
            </a:r>
            <a:r>
              <a:rPr lang="en-US" sz="1400" dirty="0"/>
              <a:t>, Art Education</a:t>
            </a:r>
          </a:p>
          <a:p>
            <a:r>
              <a:rPr lang="en-US" sz="1400" dirty="0">
                <a:hlinkClick r:id="rId10"/>
              </a:rPr>
              <a:t>Christina Koehne</a:t>
            </a:r>
            <a:r>
              <a:rPr lang="en-US" sz="1400" dirty="0"/>
              <a:t>, Mathematics</a:t>
            </a:r>
          </a:p>
          <a:p>
            <a:r>
              <a:rPr lang="en-US" sz="1400" dirty="0">
                <a:hlinkClick r:id="rId11"/>
              </a:rPr>
              <a:t>Heather Lai</a:t>
            </a:r>
            <a:r>
              <a:rPr lang="en-US" sz="1400" dirty="0"/>
              <a:t>, Engineering</a:t>
            </a:r>
          </a:p>
          <a:p>
            <a:r>
              <a:rPr lang="en-US" sz="1400" dirty="0">
                <a:hlinkClick r:id="rId12"/>
              </a:rPr>
              <a:t>Edward Lawson</a:t>
            </a:r>
            <a:r>
              <a:rPr lang="en-US" sz="1400" dirty="0"/>
              <a:t>, Black Studies</a:t>
            </a:r>
          </a:p>
          <a:p>
            <a:r>
              <a:rPr lang="en-US" sz="1400" dirty="0">
                <a:hlinkClick r:id="rId13" tooltip="Stephen Macaluso"/>
              </a:rPr>
              <a:t>Stephan Macaluso</a:t>
            </a:r>
            <a:r>
              <a:rPr lang="en-US" sz="1400" dirty="0"/>
              <a:t>, STL Library</a:t>
            </a:r>
          </a:p>
          <a:p>
            <a:r>
              <a:rPr lang="en-US" sz="1400" dirty="0">
                <a:hlinkClick r:id="rId14"/>
              </a:rPr>
              <a:t>Rich McElrath</a:t>
            </a:r>
            <a:r>
              <a:rPr lang="en-US" sz="1400" dirty="0"/>
              <a:t>, Instructional Technology</a:t>
            </a:r>
          </a:p>
          <a:p>
            <a:r>
              <a:rPr lang="en-US" sz="1400" dirty="0">
                <a:hlinkClick r:id="rId15" tooltip="Rachel Rigolino"/>
              </a:rPr>
              <a:t>Rachel Rigolino</a:t>
            </a:r>
            <a:r>
              <a:rPr lang="en-US" sz="1400" dirty="0"/>
              <a:t>, English</a:t>
            </a:r>
          </a:p>
          <a:p>
            <a:r>
              <a:rPr lang="en-US" sz="1400" dirty="0">
                <a:hlinkClick r:id="rId16"/>
              </a:rPr>
              <a:t>Reynolds Scott-Childress</a:t>
            </a:r>
            <a:r>
              <a:rPr lang="en-US" sz="1400" dirty="0"/>
              <a:t>, History</a:t>
            </a:r>
          </a:p>
          <a:p>
            <a:r>
              <a:rPr lang="en-US" sz="1400" dirty="0">
                <a:hlinkClick r:id="rId17"/>
              </a:rPr>
              <a:t>Rachmadian (Doni) Wulandana</a:t>
            </a:r>
            <a:r>
              <a:rPr lang="en-US" sz="1400" dirty="0"/>
              <a:t>, Engineering</a:t>
            </a:r>
          </a:p>
          <a:p>
            <a:r>
              <a:rPr lang="en-US" sz="1400" dirty="0">
                <a:hlinkClick r:id="rId18"/>
              </a:rPr>
              <a:t>Michelle Woods</a:t>
            </a:r>
            <a:r>
              <a:rPr lang="en-US" sz="1400" dirty="0"/>
              <a:t>, English</a:t>
            </a:r>
          </a:p>
        </p:txBody>
      </p:sp>
    </p:spTree>
    <p:extLst>
      <p:ext uri="{BB962C8B-B14F-4D97-AF65-F5344CB8AC3E}">
        <p14:creationId xmlns:p14="http://schemas.microsoft.com/office/powerpoint/2010/main" val="205329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C68CE-FA54-E54E-0153-21204ACD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latin typeface="Times"/>
              </a:rPr>
              <a:t>FDC 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Mission: </a:t>
            </a:r>
            <a:br>
              <a:rPr lang="en-US" b="0" i="0" dirty="0">
                <a:solidFill>
                  <a:srgbClr val="000000"/>
                </a:solidFill>
                <a:effectLst/>
                <a:latin typeface="Times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Teaching Excellence – Professional Development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9C7D-77EA-4AC9-51D6-F808DBB45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Times"/>
              </a:rPr>
              <a:t>The Faculty Development Center provides resources and support to create and sustain a culture of teaching and learning excellence, to advance creative and innovative pedagogy, and to facilitate faculty scholarship and professional development.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458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80203-BE44-A9CE-9579-A582F3C8E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Faculty Welcome &amp; Mentoring</a:t>
            </a:r>
          </a:p>
        </p:txBody>
      </p:sp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0368278-F10C-BE06-C6A0-65C8C5DC7E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7524" y="1790701"/>
            <a:ext cx="5192277" cy="389810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4BB88-90D7-AA42-0EBA-053E57E5A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28763"/>
            <a:ext cx="5181600" cy="48148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will you enter the classroom on your first day?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brought you to this job and what do you intend to accomplish?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were your students’ best learning experiences this fall?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will you create accountability structures for your scholarship next semester?</a:t>
            </a:r>
          </a:p>
        </p:txBody>
      </p:sp>
    </p:spTree>
    <p:extLst>
      <p:ext uri="{BB962C8B-B14F-4D97-AF65-F5344CB8AC3E}">
        <p14:creationId xmlns:p14="http://schemas.microsoft.com/office/powerpoint/2010/main" val="1094505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5" name="Rectangle 49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0C207D74-6414-685D-A9C3-82D1AE5B2151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Campus-wide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Pedagogy Workshops: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Universal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Design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For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Learning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Guidelines</a:t>
            </a:r>
          </a:p>
        </p:txBody>
      </p:sp>
      <p:grpSp>
        <p:nvGrpSpPr>
          <p:cNvPr id="248" name="Group 247" descr="Illustration of a brain with the center of the brain highlighted to show the affective networks Illustration of a brain with the back of the brain highlighted to show the recognition networks Illustration of a brain with the front of the brain highlighted to show the strategic networks">
            <a:extLst>
              <a:ext uri="{FF2B5EF4-FFF2-40B4-BE49-F238E27FC236}">
                <a16:creationId xmlns:a16="http://schemas.microsoft.com/office/drawing/2014/main" id="{E61C1701-76BB-5FA3-AB85-A7FE6729D369}"/>
              </a:ext>
            </a:extLst>
          </p:cNvPr>
          <p:cNvGrpSpPr/>
          <p:nvPr/>
        </p:nvGrpSpPr>
        <p:grpSpPr>
          <a:xfrm>
            <a:off x="4654296" y="819182"/>
            <a:ext cx="6903725" cy="5219635"/>
            <a:chOff x="0" y="0"/>
            <a:chExt cx="8857854" cy="6697105"/>
          </a:xfrm>
        </p:grpSpPr>
        <p:sp>
          <p:nvSpPr>
            <p:cNvPr id="249" name="Shape 321">
              <a:extLst>
                <a:ext uri="{FF2B5EF4-FFF2-40B4-BE49-F238E27FC236}">
                  <a16:creationId xmlns:a16="http://schemas.microsoft.com/office/drawing/2014/main" id="{53916F0A-4EEE-D260-042D-D75D5EA73F9C}"/>
                </a:ext>
              </a:extLst>
            </p:cNvPr>
            <p:cNvSpPr/>
            <p:nvPr/>
          </p:nvSpPr>
          <p:spPr>
            <a:xfrm>
              <a:off x="0" y="1690862"/>
              <a:ext cx="491846" cy="1009079"/>
            </a:xfrm>
            <a:custGeom>
              <a:avLst/>
              <a:gdLst/>
              <a:ahLst/>
              <a:cxnLst/>
              <a:rect l="0" t="0" r="0" b="0"/>
              <a:pathLst>
                <a:path w="491846" h="1009079">
                  <a:moveTo>
                    <a:pt x="84112" y="0"/>
                  </a:moveTo>
                  <a:lnTo>
                    <a:pt x="407721" y="0"/>
                  </a:lnTo>
                  <a:cubicBezTo>
                    <a:pt x="491846" y="0"/>
                    <a:pt x="491846" y="84112"/>
                    <a:pt x="491846" y="84112"/>
                  </a:cubicBezTo>
                  <a:lnTo>
                    <a:pt x="491846" y="924966"/>
                  </a:lnTo>
                  <a:cubicBezTo>
                    <a:pt x="491846" y="1009079"/>
                    <a:pt x="407721" y="1009079"/>
                    <a:pt x="407721" y="1009079"/>
                  </a:cubicBezTo>
                  <a:lnTo>
                    <a:pt x="84112" y="1009079"/>
                  </a:lnTo>
                  <a:cubicBezTo>
                    <a:pt x="0" y="1009079"/>
                    <a:pt x="0" y="924966"/>
                    <a:pt x="0" y="924966"/>
                  </a:cubicBezTo>
                  <a:lnTo>
                    <a:pt x="0" y="84112"/>
                  </a:lnTo>
                  <a:cubicBezTo>
                    <a:pt x="0" y="0"/>
                    <a:pt x="84112" y="0"/>
                    <a:pt x="841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9D9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0" name="Shape 322">
              <a:extLst>
                <a:ext uri="{FF2B5EF4-FFF2-40B4-BE49-F238E27FC236}">
                  <a16:creationId xmlns:a16="http://schemas.microsoft.com/office/drawing/2014/main" id="{B6007BC3-6AF6-DD2C-987A-A25E1E263847}"/>
                </a:ext>
              </a:extLst>
            </p:cNvPr>
            <p:cNvSpPr/>
            <p:nvPr/>
          </p:nvSpPr>
          <p:spPr>
            <a:xfrm>
              <a:off x="0" y="3106254"/>
              <a:ext cx="491846" cy="1009078"/>
            </a:xfrm>
            <a:custGeom>
              <a:avLst/>
              <a:gdLst/>
              <a:ahLst/>
              <a:cxnLst/>
              <a:rect l="0" t="0" r="0" b="0"/>
              <a:pathLst>
                <a:path w="491846" h="1009078">
                  <a:moveTo>
                    <a:pt x="84112" y="0"/>
                  </a:moveTo>
                  <a:lnTo>
                    <a:pt x="407721" y="0"/>
                  </a:lnTo>
                  <a:cubicBezTo>
                    <a:pt x="491846" y="0"/>
                    <a:pt x="491846" y="84112"/>
                    <a:pt x="491846" y="84112"/>
                  </a:cubicBezTo>
                  <a:lnTo>
                    <a:pt x="491846" y="924966"/>
                  </a:lnTo>
                  <a:cubicBezTo>
                    <a:pt x="491846" y="1009078"/>
                    <a:pt x="407721" y="1009078"/>
                    <a:pt x="407721" y="1009078"/>
                  </a:cubicBezTo>
                  <a:lnTo>
                    <a:pt x="84112" y="1009078"/>
                  </a:lnTo>
                  <a:cubicBezTo>
                    <a:pt x="0" y="1009078"/>
                    <a:pt x="0" y="924966"/>
                    <a:pt x="0" y="924966"/>
                  </a:cubicBezTo>
                  <a:lnTo>
                    <a:pt x="0" y="84112"/>
                  </a:lnTo>
                  <a:cubicBezTo>
                    <a:pt x="0" y="0"/>
                    <a:pt x="84112" y="0"/>
                    <a:pt x="841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9D9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1" name="Shape 323">
              <a:extLst>
                <a:ext uri="{FF2B5EF4-FFF2-40B4-BE49-F238E27FC236}">
                  <a16:creationId xmlns:a16="http://schemas.microsoft.com/office/drawing/2014/main" id="{55C506BD-D74D-A086-4419-518D8FA3A771}"/>
                </a:ext>
              </a:extLst>
            </p:cNvPr>
            <p:cNvSpPr/>
            <p:nvPr/>
          </p:nvSpPr>
          <p:spPr>
            <a:xfrm>
              <a:off x="0" y="4665903"/>
              <a:ext cx="491846" cy="1009078"/>
            </a:xfrm>
            <a:custGeom>
              <a:avLst/>
              <a:gdLst/>
              <a:ahLst/>
              <a:cxnLst/>
              <a:rect l="0" t="0" r="0" b="0"/>
              <a:pathLst>
                <a:path w="491846" h="1009078">
                  <a:moveTo>
                    <a:pt x="84112" y="0"/>
                  </a:moveTo>
                  <a:lnTo>
                    <a:pt x="407721" y="0"/>
                  </a:lnTo>
                  <a:cubicBezTo>
                    <a:pt x="491846" y="0"/>
                    <a:pt x="491846" y="84112"/>
                    <a:pt x="491846" y="84112"/>
                  </a:cubicBezTo>
                  <a:lnTo>
                    <a:pt x="491846" y="924966"/>
                  </a:lnTo>
                  <a:cubicBezTo>
                    <a:pt x="491846" y="1009078"/>
                    <a:pt x="407721" y="1009078"/>
                    <a:pt x="407721" y="1009078"/>
                  </a:cubicBezTo>
                  <a:lnTo>
                    <a:pt x="84112" y="1009078"/>
                  </a:lnTo>
                  <a:cubicBezTo>
                    <a:pt x="0" y="1009078"/>
                    <a:pt x="0" y="924966"/>
                    <a:pt x="0" y="924966"/>
                  </a:cubicBezTo>
                  <a:lnTo>
                    <a:pt x="0" y="84112"/>
                  </a:lnTo>
                  <a:cubicBezTo>
                    <a:pt x="0" y="0"/>
                    <a:pt x="84112" y="0"/>
                    <a:pt x="841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9D9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2" name="Shape 324">
              <a:extLst>
                <a:ext uri="{FF2B5EF4-FFF2-40B4-BE49-F238E27FC236}">
                  <a16:creationId xmlns:a16="http://schemas.microsoft.com/office/drawing/2014/main" id="{31A31898-20EB-F572-707F-1F912FFB21C0}"/>
                </a:ext>
              </a:extLst>
            </p:cNvPr>
            <p:cNvSpPr/>
            <p:nvPr/>
          </p:nvSpPr>
          <p:spPr>
            <a:xfrm>
              <a:off x="0" y="5990566"/>
              <a:ext cx="417716" cy="648678"/>
            </a:xfrm>
            <a:custGeom>
              <a:avLst/>
              <a:gdLst/>
              <a:ahLst/>
              <a:cxnLst/>
              <a:rect l="0" t="0" r="0" b="0"/>
              <a:pathLst>
                <a:path w="417716" h="648678">
                  <a:moveTo>
                    <a:pt x="84112" y="0"/>
                  </a:moveTo>
                  <a:lnTo>
                    <a:pt x="333591" y="0"/>
                  </a:lnTo>
                  <a:cubicBezTo>
                    <a:pt x="417716" y="0"/>
                    <a:pt x="417716" y="84112"/>
                    <a:pt x="417716" y="84112"/>
                  </a:cubicBezTo>
                  <a:lnTo>
                    <a:pt x="417716" y="564566"/>
                  </a:lnTo>
                  <a:cubicBezTo>
                    <a:pt x="417716" y="648678"/>
                    <a:pt x="333591" y="648678"/>
                    <a:pt x="333591" y="648678"/>
                  </a:cubicBezTo>
                  <a:lnTo>
                    <a:pt x="84112" y="648678"/>
                  </a:lnTo>
                  <a:cubicBezTo>
                    <a:pt x="0" y="648678"/>
                    <a:pt x="0" y="564566"/>
                    <a:pt x="0" y="564566"/>
                  </a:cubicBezTo>
                  <a:lnTo>
                    <a:pt x="0" y="84112"/>
                  </a:lnTo>
                  <a:cubicBezTo>
                    <a:pt x="0" y="0"/>
                    <a:pt x="84112" y="0"/>
                    <a:pt x="841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9D9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3" name="Shape 325">
              <a:extLst>
                <a:ext uri="{FF2B5EF4-FFF2-40B4-BE49-F238E27FC236}">
                  <a16:creationId xmlns:a16="http://schemas.microsoft.com/office/drawing/2014/main" id="{A52CF434-D43C-1A2A-0972-28BE068FFA85}"/>
                </a:ext>
              </a:extLst>
            </p:cNvPr>
            <p:cNvSpPr/>
            <p:nvPr/>
          </p:nvSpPr>
          <p:spPr>
            <a:xfrm>
              <a:off x="254357" y="1596050"/>
              <a:ext cx="8267179" cy="1217600"/>
            </a:xfrm>
            <a:custGeom>
              <a:avLst/>
              <a:gdLst/>
              <a:ahLst/>
              <a:cxnLst/>
              <a:rect l="0" t="0" r="0" b="0"/>
              <a:pathLst>
                <a:path w="8267179" h="1217600">
                  <a:moveTo>
                    <a:pt x="86830" y="0"/>
                  </a:moveTo>
                  <a:lnTo>
                    <a:pt x="8180349" y="0"/>
                  </a:lnTo>
                  <a:cubicBezTo>
                    <a:pt x="8267179" y="0"/>
                    <a:pt x="8267179" y="86830"/>
                    <a:pt x="8267179" y="86830"/>
                  </a:cubicBezTo>
                  <a:lnTo>
                    <a:pt x="8267179" y="1130770"/>
                  </a:lnTo>
                  <a:cubicBezTo>
                    <a:pt x="8267179" y="1217600"/>
                    <a:pt x="8180349" y="1217600"/>
                    <a:pt x="8180349" y="1217600"/>
                  </a:cubicBezTo>
                  <a:lnTo>
                    <a:pt x="86830" y="1217600"/>
                  </a:lnTo>
                  <a:cubicBezTo>
                    <a:pt x="0" y="1217600"/>
                    <a:pt x="0" y="1130770"/>
                    <a:pt x="0" y="1130770"/>
                  </a:cubicBezTo>
                  <a:lnTo>
                    <a:pt x="0" y="86830"/>
                  </a:lnTo>
                  <a:cubicBezTo>
                    <a:pt x="0" y="0"/>
                    <a:pt x="86830" y="0"/>
                    <a:pt x="8683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4" name="Shape 326">
              <a:extLst>
                <a:ext uri="{FF2B5EF4-FFF2-40B4-BE49-F238E27FC236}">
                  <a16:creationId xmlns:a16="http://schemas.microsoft.com/office/drawing/2014/main" id="{6CB97226-82B1-EACC-2DB0-F96A31D066E8}"/>
                </a:ext>
              </a:extLst>
            </p:cNvPr>
            <p:cNvSpPr/>
            <p:nvPr/>
          </p:nvSpPr>
          <p:spPr>
            <a:xfrm>
              <a:off x="254357" y="1596050"/>
              <a:ext cx="8267179" cy="1217600"/>
            </a:xfrm>
            <a:custGeom>
              <a:avLst/>
              <a:gdLst/>
              <a:ahLst/>
              <a:cxnLst/>
              <a:rect l="0" t="0" r="0" b="0"/>
              <a:pathLst>
                <a:path w="8267179" h="1217600">
                  <a:moveTo>
                    <a:pt x="86830" y="0"/>
                  </a:moveTo>
                  <a:cubicBezTo>
                    <a:pt x="86830" y="0"/>
                    <a:pt x="0" y="0"/>
                    <a:pt x="0" y="86830"/>
                  </a:cubicBezTo>
                  <a:lnTo>
                    <a:pt x="0" y="1130770"/>
                  </a:lnTo>
                  <a:cubicBezTo>
                    <a:pt x="0" y="1130770"/>
                    <a:pt x="0" y="1217600"/>
                    <a:pt x="86830" y="1217600"/>
                  </a:cubicBezTo>
                  <a:lnTo>
                    <a:pt x="8180349" y="1217600"/>
                  </a:lnTo>
                  <a:cubicBezTo>
                    <a:pt x="8180349" y="1217600"/>
                    <a:pt x="8267179" y="1217600"/>
                    <a:pt x="8267179" y="1130770"/>
                  </a:cubicBezTo>
                  <a:lnTo>
                    <a:pt x="8267179" y="86830"/>
                  </a:lnTo>
                  <a:cubicBezTo>
                    <a:pt x="8267179" y="86830"/>
                    <a:pt x="8267179" y="0"/>
                    <a:pt x="8180349" y="0"/>
                  </a:cubicBezTo>
                  <a:lnTo>
                    <a:pt x="86830" y="0"/>
                  </a:lnTo>
                  <a:close/>
                </a:path>
              </a:pathLst>
            </a:custGeom>
            <a:ln w="3175" cap="flat">
              <a:miter lim="100000"/>
            </a:ln>
          </p:spPr>
          <p:style>
            <a:lnRef idx="1">
              <a:srgbClr val="C1BCB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5" name="Shape 327">
              <a:extLst>
                <a:ext uri="{FF2B5EF4-FFF2-40B4-BE49-F238E27FC236}">
                  <a16:creationId xmlns:a16="http://schemas.microsoft.com/office/drawing/2014/main" id="{0BF0DCC9-1DF9-5F47-D66D-B02D2187F8FA}"/>
                </a:ext>
              </a:extLst>
            </p:cNvPr>
            <p:cNvSpPr/>
            <p:nvPr/>
          </p:nvSpPr>
          <p:spPr>
            <a:xfrm>
              <a:off x="254357" y="2806377"/>
              <a:ext cx="8267179" cy="1641246"/>
            </a:xfrm>
            <a:custGeom>
              <a:avLst/>
              <a:gdLst/>
              <a:ahLst/>
              <a:cxnLst/>
              <a:rect l="0" t="0" r="0" b="0"/>
              <a:pathLst>
                <a:path w="8267179" h="1641246">
                  <a:moveTo>
                    <a:pt x="86830" y="0"/>
                  </a:moveTo>
                  <a:lnTo>
                    <a:pt x="8180349" y="0"/>
                  </a:lnTo>
                  <a:cubicBezTo>
                    <a:pt x="8267179" y="0"/>
                    <a:pt x="8267179" y="86830"/>
                    <a:pt x="8267179" y="86830"/>
                  </a:cubicBezTo>
                  <a:lnTo>
                    <a:pt x="8267179" y="1554416"/>
                  </a:lnTo>
                  <a:cubicBezTo>
                    <a:pt x="8267179" y="1641246"/>
                    <a:pt x="8180349" y="1641246"/>
                    <a:pt x="8180349" y="1641246"/>
                  </a:cubicBezTo>
                  <a:lnTo>
                    <a:pt x="86830" y="1641246"/>
                  </a:lnTo>
                  <a:cubicBezTo>
                    <a:pt x="0" y="1641246"/>
                    <a:pt x="0" y="1554416"/>
                    <a:pt x="0" y="1554416"/>
                  </a:cubicBezTo>
                  <a:lnTo>
                    <a:pt x="0" y="86830"/>
                  </a:lnTo>
                  <a:cubicBezTo>
                    <a:pt x="0" y="0"/>
                    <a:pt x="86830" y="0"/>
                    <a:pt x="86830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6" name="Shape 328">
              <a:extLst>
                <a:ext uri="{FF2B5EF4-FFF2-40B4-BE49-F238E27FC236}">
                  <a16:creationId xmlns:a16="http://schemas.microsoft.com/office/drawing/2014/main" id="{ED7C95F7-40C6-68A1-882E-B1AEE07720DD}"/>
                </a:ext>
              </a:extLst>
            </p:cNvPr>
            <p:cNvSpPr/>
            <p:nvPr/>
          </p:nvSpPr>
          <p:spPr>
            <a:xfrm>
              <a:off x="254357" y="2806377"/>
              <a:ext cx="8267179" cy="1641246"/>
            </a:xfrm>
            <a:custGeom>
              <a:avLst/>
              <a:gdLst/>
              <a:ahLst/>
              <a:cxnLst/>
              <a:rect l="0" t="0" r="0" b="0"/>
              <a:pathLst>
                <a:path w="8267179" h="1641246">
                  <a:moveTo>
                    <a:pt x="86830" y="0"/>
                  </a:moveTo>
                  <a:cubicBezTo>
                    <a:pt x="86830" y="0"/>
                    <a:pt x="0" y="0"/>
                    <a:pt x="0" y="86830"/>
                  </a:cubicBezTo>
                  <a:lnTo>
                    <a:pt x="0" y="1554416"/>
                  </a:lnTo>
                  <a:cubicBezTo>
                    <a:pt x="0" y="1554416"/>
                    <a:pt x="0" y="1641246"/>
                    <a:pt x="86830" y="1641246"/>
                  </a:cubicBezTo>
                  <a:lnTo>
                    <a:pt x="8180349" y="1641246"/>
                  </a:lnTo>
                  <a:cubicBezTo>
                    <a:pt x="8180349" y="1641246"/>
                    <a:pt x="8267179" y="1641246"/>
                    <a:pt x="8267179" y="1554416"/>
                  </a:cubicBezTo>
                  <a:lnTo>
                    <a:pt x="8267179" y="86830"/>
                  </a:lnTo>
                  <a:cubicBezTo>
                    <a:pt x="8267179" y="86830"/>
                    <a:pt x="8267179" y="0"/>
                    <a:pt x="8180349" y="0"/>
                  </a:cubicBezTo>
                  <a:lnTo>
                    <a:pt x="86830" y="0"/>
                  </a:lnTo>
                  <a:close/>
                </a:path>
              </a:pathLst>
            </a:custGeom>
            <a:ln w="3175" cap="flat">
              <a:miter lim="100000"/>
            </a:ln>
          </p:spPr>
          <p:style>
            <a:lnRef idx="1">
              <a:srgbClr val="C1BCB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7" name="Shape 329">
              <a:extLst>
                <a:ext uri="{FF2B5EF4-FFF2-40B4-BE49-F238E27FC236}">
                  <a16:creationId xmlns:a16="http://schemas.microsoft.com/office/drawing/2014/main" id="{5F23EA27-1312-CA34-D8C4-5135976A844E}"/>
                </a:ext>
              </a:extLst>
            </p:cNvPr>
            <p:cNvSpPr/>
            <p:nvPr/>
          </p:nvSpPr>
          <p:spPr>
            <a:xfrm>
              <a:off x="254357" y="4449581"/>
              <a:ext cx="8267179" cy="1434414"/>
            </a:xfrm>
            <a:custGeom>
              <a:avLst/>
              <a:gdLst/>
              <a:ahLst/>
              <a:cxnLst/>
              <a:rect l="0" t="0" r="0" b="0"/>
              <a:pathLst>
                <a:path w="8267179" h="1434414">
                  <a:moveTo>
                    <a:pt x="86830" y="0"/>
                  </a:moveTo>
                  <a:lnTo>
                    <a:pt x="8180349" y="0"/>
                  </a:lnTo>
                  <a:cubicBezTo>
                    <a:pt x="8267179" y="0"/>
                    <a:pt x="8267179" y="86830"/>
                    <a:pt x="8267179" y="86830"/>
                  </a:cubicBezTo>
                  <a:lnTo>
                    <a:pt x="8267179" y="1347597"/>
                  </a:lnTo>
                  <a:cubicBezTo>
                    <a:pt x="8267179" y="1434414"/>
                    <a:pt x="8180349" y="1434414"/>
                    <a:pt x="8180349" y="1434414"/>
                  </a:cubicBezTo>
                  <a:lnTo>
                    <a:pt x="86830" y="1434414"/>
                  </a:lnTo>
                  <a:cubicBezTo>
                    <a:pt x="0" y="1434414"/>
                    <a:pt x="0" y="1347597"/>
                    <a:pt x="0" y="1347597"/>
                  </a:cubicBezTo>
                  <a:lnTo>
                    <a:pt x="0" y="86830"/>
                  </a:lnTo>
                  <a:cubicBezTo>
                    <a:pt x="0" y="0"/>
                    <a:pt x="86830" y="0"/>
                    <a:pt x="86830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8" name="Shape 330">
              <a:extLst>
                <a:ext uri="{FF2B5EF4-FFF2-40B4-BE49-F238E27FC236}">
                  <a16:creationId xmlns:a16="http://schemas.microsoft.com/office/drawing/2014/main" id="{2DE3D376-08B4-4116-85C9-C21A57367BD5}"/>
                </a:ext>
              </a:extLst>
            </p:cNvPr>
            <p:cNvSpPr/>
            <p:nvPr/>
          </p:nvSpPr>
          <p:spPr>
            <a:xfrm>
              <a:off x="254357" y="4449581"/>
              <a:ext cx="8267179" cy="1434414"/>
            </a:xfrm>
            <a:custGeom>
              <a:avLst/>
              <a:gdLst/>
              <a:ahLst/>
              <a:cxnLst/>
              <a:rect l="0" t="0" r="0" b="0"/>
              <a:pathLst>
                <a:path w="8267179" h="1434414">
                  <a:moveTo>
                    <a:pt x="86830" y="0"/>
                  </a:moveTo>
                  <a:cubicBezTo>
                    <a:pt x="86830" y="0"/>
                    <a:pt x="0" y="0"/>
                    <a:pt x="0" y="86830"/>
                  </a:cubicBezTo>
                  <a:lnTo>
                    <a:pt x="0" y="1347597"/>
                  </a:lnTo>
                  <a:cubicBezTo>
                    <a:pt x="0" y="1347597"/>
                    <a:pt x="0" y="1434414"/>
                    <a:pt x="86830" y="1434414"/>
                  </a:cubicBezTo>
                  <a:lnTo>
                    <a:pt x="8180349" y="1434414"/>
                  </a:lnTo>
                  <a:cubicBezTo>
                    <a:pt x="8180349" y="1434414"/>
                    <a:pt x="8267179" y="1434414"/>
                    <a:pt x="8267179" y="1347597"/>
                  </a:cubicBezTo>
                  <a:lnTo>
                    <a:pt x="8267179" y="86830"/>
                  </a:lnTo>
                  <a:cubicBezTo>
                    <a:pt x="8267179" y="86830"/>
                    <a:pt x="8267179" y="0"/>
                    <a:pt x="8180349" y="0"/>
                  </a:cubicBezTo>
                  <a:lnTo>
                    <a:pt x="86830" y="0"/>
                  </a:lnTo>
                  <a:close/>
                </a:path>
              </a:pathLst>
            </a:custGeom>
            <a:ln w="3175" cap="flat">
              <a:miter lim="100000"/>
            </a:ln>
          </p:spPr>
          <p:style>
            <a:lnRef idx="1">
              <a:srgbClr val="C1BCB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9" name="Shape 331">
              <a:extLst>
                <a:ext uri="{FF2B5EF4-FFF2-40B4-BE49-F238E27FC236}">
                  <a16:creationId xmlns:a16="http://schemas.microsoft.com/office/drawing/2014/main" id="{8C9A727B-2DAD-C782-B5C7-3F3DAD727605}"/>
                </a:ext>
              </a:extLst>
            </p:cNvPr>
            <p:cNvSpPr/>
            <p:nvPr/>
          </p:nvSpPr>
          <p:spPr>
            <a:xfrm>
              <a:off x="254357" y="5938280"/>
              <a:ext cx="8267179" cy="758825"/>
            </a:xfrm>
            <a:custGeom>
              <a:avLst/>
              <a:gdLst/>
              <a:ahLst/>
              <a:cxnLst/>
              <a:rect l="0" t="0" r="0" b="0"/>
              <a:pathLst>
                <a:path w="8267179" h="758825">
                  <a:moveTo>
                    <a:pt x="86830" y="0"/>
                  </a:moveTo>
                  <a:lnTo>
                    <a:pt x="8180349" y="0"/>
                  </a:lnTo>
                  <a:cubicBezTo>
                    <a:pt x="8267179" y="0"/>
                    <a:pt x="8267179" y="86830"/>
                    <a:pt x="8267179" y="86830"/>
                  </a:cubicBezTo>
                  <a:lnTo>
                    <a:pt x="8267179" y="671995"/>
                  </a:lnTo>
                  <a:cubicBezTo>
                    <a:pt x="8267179" y="758825"/>
                    <a:pt x="8180349" y="758825"/>
                    <a:pt x="8180349" y="758825"/>
                  </a:cubicBezTo>
                  <a:lnTo>
                    <a:pt x="86830" y="758825"/>
                  </a:lnTo>
                  <a:cubicBezTo>
                    <a:pt x="0" y="758825"/>
                    <a:pt x="0" y="671995"/>
                    <a:pt x="0" y="671995"/>
                  </a:cubicBezTo>
                  <a:lnTo>
                    <a:pt x="0" y="86830"/>
                  </a:lnTo>
                  <a:cubicBezTo>
                    <a:pt x="0" y="0"/>
                    <a:pt x="86830" y="0"/>
                    <a:pt x="86830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0" name="Shape 332">
              <a:extLst>
                <a:ext uri="{FF2B5EF4-FFF2-40B4-BE49-F238E27FC236}">
                  <a16:creationId xmlns:a16="http://schemas.microsoft.com/office/drawing/2014/main" id="{C8527007-2E0C-0E37-91CC-F0664D1A5899}"/>
                </a:ext>
              </a:extLst>
            </p:cNvPr>
            <p:cNvSpPr/>
            <p:nvPr/>
          </p:nvSpPr>
          <p:spPr>
            <a:xfrm>
              <a:off x="254357" y="5938280"/>
              <a:ext cx="8267179" cy="758825"/>
            </a:xfrm>
            <a:custGeom>
              <a:avLst/>
              <a:gdLst/>
              <a:ahLst/>
              <a:cxnLst/>
              <a:rect l="0" t="0" r="0" b="0"/>
              <a:pathLst>
                <a:path w="8267179" h="758825">
                  <a:moveTo>
                    <a:pt x="86830" y="0"/>
                  </a:moveTo>
                  <a:cubicBezTo>
                    <a:pt x="86830" y="0"/>
                    <a:pt x="0" y="0"/>
                    <a:pt x="0" y="86830"/>
                  </a:cubicBezTo>
                  <a:lnTo>
                    <a:pt x="0" y="671995"/>
                  </a:lnTo>
                  <a:cubicBezTo>
                    <a:pt x="0" y="671995"/>
                    <a:pt x="0" y="758825"/>
                    <a:pt x="86830" y="758825"/>
                  </a:cubicBezTo>
                  <a:lnTo>
                    <a:pt x="8180349" y="758825"/>
                  </a:lnTo>
                  <a:cubicBezTo>
                    <a:pt x="8180349" y="758825"/>
                    <a:pt x="8267179" y="758825"/>
                    <a:pt x="8267179" y="671995"/>
                  </a:cubicBezTo>
                  <a:lnTo>
                    <a:pt x="8267179" y="86830"/>
                  </a:lnTo>
                  <a:cubicBezTo>
                    <a:pt x="8267179" y="86830"/>
                    <a:pt x="8267179" y="0"/>
                    <a:pt x="8180349" y="0"/>
                  </a:cubicBezTo>
                  <a:lnTo>
                    <a:pt x="86830" y="0"/>
                  </a:lnTo>
                  <a:close/>
                </a:path>
              </a:pathLst>
            </a:custGeom>
            <a:ln w="3175" cap="flat">
              <a:miter lim="100000"/>
            </a:ln>
          </p:spPr>
          <p:style>
            <a:lnRef idx="1">
              <a:srgbClr val="C1BCB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1" name="Shape 333">
              <a:extLst>
                <a:ext uri="{FF2B5EF4-FFF2-40B4-BE49-F238E27FC236}">
                  <a16:creationId xmlns:a16="http://schemas.microsoft.com/office/drawing/2014/main" id="{658BF8C2-1B54-023A-4600-934E691F0923}"/>
                </a:ext>
              </a:extLst>
            </p:cNvPr>
            <p:cNvSpPr/>
            <p:nvPr/>
          </p:nvSpPr>
          <p:spPr>
            <a:xfrm>
              <a:off x="275449" y="205947"/>
              <a:ext cx="2670493" cy="1336599"/>
            </a:xfrm>
            <a:custGeom>
              <a:avLst/>
              <a:gdLst/>
              <a:ahLst/>
              <a:cxnLst/>
              <a:rect l="0" t="0" r="0" b="0"/>
              <a:pathLst>
                <a:path w="2670493" h="1336599">
                  <a:moveTo>
                    <a:pt x="219380" y="0"/>
                  </a:moveTo>
                  <a:lnTo>
                    <a:pt x="2586381" y="0"/>
                  </a:lnTo>
                  <a:cubicBezTo>
                    <a:pt x="2670493" y="0"/>
                    <a:pt x="2670493" y="84138"/>
                    <a:pt x="2670493" y="84138"/>
                  </a:cubicBezTo>
                  <a:lnTo>
                    <a:pt x="2670493" y="1252461"/>
                  </a:lnTo>
                  <a:cubicBezTo>
                    <a:pt x="2670493" y="1336599"/>
                    <a:pt x="2586381" y="1336599"/>
                    <a:pt x="2586381" y="1336599"/>
                  </a:cubicBezTo>
                  <a:lnTo>
                    <a:pt x="84112" y="1336599"/>
                  </a:lnTo>
                  <a:cubicBezTo>
                    <a:pt x="0" y="1336599"/>
                    <a:pt x="0" y="1252461"/>
                    <a:pt x="0" y="1252461"/>
                  </a:cubicBezTo>
                  <a:lnTo>
                    <a:pt x="0" y="219393"/>
                  </a:lnTo>
                  <a:cubicBezTo>
                    <a:pt x="0" y="0"/>
                    <a:pt x="219380" y="0"/>
                    <a:pt x="219380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9D9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2" name="Shape 335">
              <a:extLst>
                <a:ext uri="{FF2B5EF4-FFF2-40B4-BE49-F238E27FC236}">
                  <a16:creationId xmlns:a16="http://schemas.microsoft.com/office/drawing/2014/main" id="{A4932AD5-FC82-F635-3EE7-CA7FD663A707}"/>
                </a:ext>
              </a:extLst>
            </p:cNvPr>
            <p:cNvSpPr/>
            <p:nvPr/>
          </p:nvSpPr>
          <p:spPr>
            <a:xfrm>
              <a:off x="275448" y="205935"/>
              <a:ext cx="2670493" cy="932197"/>
            </a:xfrm>
            <a:custGeom>
              <a:avLst/>
              <a:gdLst/>
              <a:ahLst/>
              <a:cxnLst/>
              <a:rect l="0" t="0" r="0" b="0"/>
              <a:pathLst>
                <a:path w="2670493" h="932197">
                  <a:moveTo>
                    <a:pt x="219393" y="0"/>
                  </a:moveTo>
                  <a:lnTo>
                    <a:pt x="2586381" y="0"/>
                  </a:lnTo>
                  <a:cubicBezTo>
                    <a:pt x="2670493" y="0"/>
                    <a:pt x="2670493" y="84150"/>
                    <a:pt x="2670493" y="84150"/>
                  </a:cubicBezTo>
                  <a:lnTo>
                    <a:pt x="2670493" y="792519"/>
                  </a:lnTo>
                  <a:lnTo>
                    <a:pt x="2640575" y="799953"/>
                  </a:lnTo>
                  <a:cubicBezTo>
                    <a:pt x="2274397" y="882568"/>
                    <a:pt x="1804949" y="932197"/>
                    <a:pt x="1293101" y="932197"/>
                  </a:cubicBezTo>
                  <a:cubicBezTo>
                    <a:pt x="854375" y="932197"/>
                    <a:pt x="446799" y="895735"/>
                    <a:pt x="108707" y="833291"/>
                  </a:cubicBezTo>
                  <a:lnTo>
                    <a:pt x="0" y="811068"/>
                  </a:lnTo>
                  <a:lnTo>
                    <a:pt x="0" y="219405"/>
                  </a:lnTo>
                  <a:cubicBezTo>
                    <a:pt x="0" y="0"/>
                    <a:pt x="219393" y="0"/>
                    <a:pt x="21939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7874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3" name="Shape 336">
              <a:extLst>
                <a:ext uri="{FF2B5EF4-FFF2-40B4-BE49-F238E27FC236}">
                  <a16:creationId xmlns:a16="http://schemas.microsoft.com/office/drawing/2014/main" id="{1F055A33-1356-D591-820E-84FC71CB6D7B}"/>
                </a:ext>
              </a:extLst>
            </p:cNvPr>
            <p:cNvSpPr/>
            <p:nvPr/>
          </p:nvSpPr>
          <p:spPr>
            <a:xfrm>
              <a:off x="3051332" y="205947"/>
              <a:ext cx="2670505" cy="1336599"/>
            </a:xfrm>
            <a:custGeom>
              <a:avLst/>
              <a:gdLst/>
              <a:ahLst/>
              <a:cxnLst/>
              <a:rect l="0" t="0" r="0" b="0"/>
              <a:pathLst>
                <a:path w="2670505" h="1336599">
                  <a:moveTo>
                    <a:pt x="83223" y="0"/>
                  </a:moveTo>
                  <a:lnTo>
                    <a:pt x="2587270" y="0"/>
                  </a:lnTo>
                  <a:cubicBezTo>
                    <a:pt x="2670505" y="0"/>
                    <a:pt x="2670505" y="83249"/>
                    <a:pt x="2670505" y="83249"/>
                  </a:cubicBezTo>
                  <a:lnTo>
                    <a:pt x="2670505" y="1253350"/>
                  </a:lnTo>
                  <a:cubicBezTo>
                    <a:pt x="2670505" y="1336599"/>
                    <a:pt x="2587270" y="1336599"/>
                    <a:pt x="2587270" y="1336599"/>
                  </a:cubicBezTo>
                  <a:lnTo>
                    <a:pt x="83223" y="1336599"/>
                  </a:lnTo>
                  <a:cubicBezTo>
                    <a:pt x="0" y="1336599"/>
                    <a:pt x="0" y="1253350"/>
                    <a:pt x="0" y="1253350"/>
                  </a:cubicBezTo>
                  <a:lnTo>
                    <a:pt x="0" y="83249"/>
                  </a:lnTo>
                  <a:cubicBezTo>
                    <a:pt x="0" y="0"/>
                    <a:pt x="83223" y="0"/>
                    <a:pt x="8322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9D9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4" name="Shape 338">
              <a:extLst>
                <a:ext uri="{FF2B5EF4-FFF2-40B4-BE49-F238E27FC236}">
                  <a16:creationId xmlns:a16="http://schemas.microsoft.com/office/drawing/2014/main" id="{D2DBF782-0CD3-7EDB-135A-3DB28E9C8F28}"/>
                </a:ext>
              </a:extLst>
            </p:cNvPr>
            <p:cNvSpPr/>
            <p:nvPr/>
          </p:nvSpPr>
          <p:spPr>
            <a:xfrm>
              <a:off x="3051338" y="205935"/>
              <a:ext cx="2670493" cy="932197"/>
            </a:xfrm>
            <a:custGeom>
              <a:avLst/>
              <a:gdLst/>
              <a:ahLst/>
              <a:cxnLst/>
              <a:rect l="0" t="0" r="0" b="0"/>
              <a:pathLst>
                <a:path w="2670493" h="932197">
                  <a:moveTo>
                    <a:pt x="83223" y="0"/>
                  </a:moveTo>
                  <a:lnTo>
                    <a:pt x="2587257" y="0"/>
                  </a:lnTo>
                  <a:cubicBezTo>
                    <a:pt x="2670493" y="0"/>
                    <a:pt x="2670493" y="83248"/>
                    <a:pt x="2670493" y="83248"/>
                  </a:cubicBezTo>
                  <a:lnTo>
                    <a:pt x="2670493" y="802197"/>
                  </a:lnTo>
                  <a:lnTo>
                    <a:pt x="2518389" y="833291"/>
                  </a:lnTo>
                  <a:cubicBezTo>
                    <a:pt x="2180296" y="895735"/>
                    <a:pt x="1772721" y="932197"/>
                    <a:pt x="1333994" y="932197"/>
                  </a:cubicBezTo>
                  <a:cubicBezTo>
                    <a:pt x="895268" y="932197"/>
                    <a:pt x="487692" y="895735"/>
                    <a:pt x="149599" y="833291"/>
                  </a:cubicBezTo>
                  <a:lnTo>
                    <a:pt x="0" y="802709"/>
                  </a:lnTo>
                  <a:lnTo>
                    <a:pt x="0" y="83248"/>
                  </a:lnTo>
                  <a:cubicBezTo>
                    <a:pt x="0" y="0"/>
                    <a:pt x="83223" y="0"/>
                    <a:pt x="8322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F509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5" name="Shape 339">
              <a:extLst>
                <a:ext uri="{FF2B5EF4-FFF2-40B4-BE49-F238E27FC236}">
                  <a16:creationId xmlns:a16="http://schemas.microsoft.com/office/drawing/2014/main" id="{3890F10A-029C-EE9C-4CC9-29F185AA8083}"/>
                </a:ext>
              </a:extLst>
            </p:cNvPr>
            <p:cNvSpPr/>
            <p:nvPr/>
          </p:nvSpPr>
          <p:spPr>
            <a:xfrm>
              <a:off x="5829946" y="205947"/>
              <a:ext cx="2670492" cy="1336599"/>
            </a:xfrm>
            <a:custGeom>
              <a:avLst/>
              <a:gdLst/>
              <a:ahLst/>
              <a:cxnLst/>
              <a:rect l="0" t="0" r="0" b="0"/>
              <a:pathLst>
                <a:path w="2670492" h="1336599">
                  <a:moveTo>
                    <a:pt x="84112" y="0"/>
                  </a:moveTo>
                  <a:lnTo>
                    <a:pt x="2451126" y="0"/>
                  </a:lnTo>
                  <a:cubicBezTo>
                    <a:pt x="2670492" y="0"/>
                    <a:pt x="2670492" y="219393"/>
                    <a:pt x="2670492" y="219393"/>
                  </a:cubicBezTo>
                  <a:lnTo>
                    <a:pt x="2670492" y="1252461"/>
                  </a:lnTo>
                  <a:cubicBezTo>
                    <a:pt x="2670492" y="1336599"/>
                    <a:pt x="2586380" y="1336599"/>
                    <a:pt x="2586380" y="1336599"/>
                  </a:cubicBezTo>
                  <a:lnTo>
                    <a:pt x="84112" y="1336599"/>
                  </a:lnTo>
                  <a:cubicBezTo>
                    <a:pt x="0" y="1336599"/>
                    <a:pt x="0" y="1252461"/>
                    <a:pt x="0" y="1252461"/>
                  </a:cubicBezTo>
                  <a:lnTo>
                    <a:pt x="0" y="84112"/>
                  </a:lnTo>
                  <a:cubicBezTo>
                    <a:pt x="0" y="0"/>
                    <a:pt x="84112" y="0"/>
                    <a:pt x="841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9D9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6" name="Shape 341">
              <a:extLst>
                <a:ext uri="{FF2B5EF4-FFF2-40B4-BE49-F238E27FC236}">
                  <a16:creationId xmlns:a16="http://schemas.microsoft.com/office/drawing/2014/main" id="{CF26DC0E-D1BB-0CDF-C29B-1FAC5EE93554}"/>
                </a:ext>
              </a:extLst>
            </p:cNvPr>
            <p:cNvSpPr/>
            <p:nvPr/>
          </p:nvSpPr>
          <p:spPr>
            <a:xfrm>
              <a:off x="5829946" y="205935"/>
              <a:ext cx="2670493" cy="919497"/>
            </a:xfrm>
            <a:custGeom>
              <a:avLst/>
              <a:gdLst/>
              <a:ahLst/>
              <a:cxnLst/>
              <a:rect l="0" t="0" r="0" b="0"/>
              <a:pathLst>
                <a:path w="2670493" h="919497">
                  <a:moveTo>
                    <a:pt x="84112" y="0"/>
                  </a:moveTo>
                  <a:lnTo>
                    <a:pt x="2451113" y="0"/>
                  </a:lnTo>
                  <a:cubicBezTo>
                    <a:pt x="2670493" y="0"/>
                    <a:pt x="2670493" y="219405"/>
                    <a:pt x="2670493" y="219405"/>
                  </a:cubicBezTo>
                  <a:lnTo>
                    <a:pt x="2670493" y="789753"/>
                  </a:lnTo>
                  <a:lnTo>
                    <a:pt x="2519644" y="820591"/>
                  </a:lnTo>
                  <a:cubicBezTo>
                    <a:pt x="2181552" y="883035"/>
                    <a:pt x="1773976" y="919497"/>
                    <a:pt x="1335249" y="919497"/>
                  </a:cubicBezTo>
                  <a:cubicBezTo>
                    <a:pt x="896522" y="919497"/>
                    <a:pt x="488947" y="883035"/>
                    <a:pt x="150854" y="820591"/>
                  </a:cubicBezTo>
                  <a:lnTo>
                    <a:pt x="0" y="789752"/>
                  </a:lnTo>
                  <a:lnTo>
                    <a:pt x="0" y="84125"/>
                  </a:lnTo>
                  <a:cubicBezTo>
                    <a:pt x="0" y="0"/>
                    <a:pt x="84112" y="0"/>
                    <a:pt x="841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7DB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7" name="Shape 342">
              <a:extLst>
                <a:ext uri="{FF2B5EF4-FFF2-40B4-BE49-F238E27FC236}">
                  <a16:creationId xmlns:a16="http://schemas.microsoft.com/office/drawing/2014/main" id="{C06A4B12-0734-BFFC-2A96-5FB3D373C0F4}"/>
                </a:ext>
              </a:extLst>
            </p:cNvPr>
            <p:cNvSpPr/>
            <p:nvPr/>
          </p:nvSpPr>
          <p:spPr>
            <a:xfrm>
              <a:off x="321527" y="1643576"/>
              <a:ext cx="2642273" cy="1119137"/>
            </a:xfrm>
            <a:custGeom>
              <a:avLst/>
              <a:gdLst/>
              <a:ahLst/>
              <a:cxnLst/>
              <a:rect l="0" t="0" r="0" b="0"/>
              <a:pathLst>
                <a:path w="2642273" h="1119137">
                  <a:moveTo>
                    <a:pt x="83236" y="0"/>
                  </a:moveTo>
                  <a:lnTo>
                    <a:pt x="2559050" y="0"/>
                  </a:lnTo>
                  <a:cubicBezTo>
                    <a:pt x="2642273" y="0"/>
                    <a:pt x="2642273" y="83223"/>
                    <a:pt x="2642273" y="83223"/>
                  </a:cubicBezTo>
                  <a:lnTo>
                    <a:pt x="2642273" y="1035914"/>
                  </a:lnTo>
                  <a:cubicBezTo>
                    <a:pt x="2642273" y="1119137"/>
                    <a:pt x="2559050" y="1119137"/>
                    <a:pt x="2559050" y="1119137"/>
                  </a:cubicBezTo>
                  <a:lnTo>
                    <a:pt x="83236" y="1119137"/>
                  </a:lnTo>
                  <a:cubicBezTo>
                    <a:pt x="0" y="1119137"/>
                    <a:pt x="0" y="1035914"/>
                    <a:pt x="0" y="1035914"/>
                  </a:cubicBezTo>
                  <a:lnTo>
                    <a:pt x="0" y="83223"/>
                  </a:lnTo>
                  <a:cubicBezTo>
                    <a:pt x="0" y="0"/>
                    <a:pt x="83236" y="0"/>
                    <a:pt x="832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9DFB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8" name="Shape 343">
              <a:extLst>
                <a:ext uri="{FF2B5EF4-FFF2-40B4-BE49-F238E27FC236}">
                  <a16:creationId xmlns:a16="http://schemas.microsoft.com/office/drawing/2014/main" id="{D8857F91-92A4-B48C-96B2-3C8F6AB88F25}"/>
                </a:ext>
              </a:extLst>
            </p:cNvPr>
            <p:cNvSpPr/>
            <p:nvPr/>
          </p:nvSpPr>
          <p:spPr>
            <a:xfrm>
              <a:off x="3068077" y="1643576"/>
              <a:ext cx="2642286" cy="1119137"/>
            </a:xfrm>
            <a:custGeom>
              <a:avLst/>
              <a:gdLst/>
              <a:ahLst/>
              <a:cxnLst/>
              <a:rect l="0" t="0" r="0" b="0"/>
              <a:pathLst>
                <a:path w="2642286" h="1119137">
                  <a:moveTo>
                    <a:pt x="83236" y="0"/>
                  </a:moveTo>
                  <a:lnTo>
                    <a:pt x="2559050" y="0"/>
                  </a:lnTo>
                  <a:cubicBezTo>
                    <a:pt x="2642286" y="0"/>
                    <a:pt x="2642286" y="83223"/>
                    <a:pt x="2642286" y="83223"/>
                  </a:cubicBezTo>
                  <a:lnTo>
                    <a:pt x="2642286" y="1035914"/>
                  </a:lnTo>
                  <a:cubicBezTo>
                    <a:pt x="2642286" y="1119137"/>
                    <a:pt x="2559050" y="1119137"/>
                    <a:pt x="2559050" y="1119137"/>
                  </a:cubicBezTo>
                  <a:lnTo>
                    <a:pt x="83236" y="1119137"/>
                  </a:lnTo>
                  <a:cubicBezTo>
                    <a:pt x="0" y="1119137"/>
                    <a:pt x="0" y="1035914"/>
                    <a:pt x="0" y="1035914"/>
                  </a:cubicBezTo>
                  <a:lnTo>
                    <a:pt x="0" y="83223"/>
                  </a:lnTo>
                  <a:cubicBezTo>
                    <a:pt x="0" y="0"/>
                    <a:pt x="83236" y="0"/>
                    <a:pt x="832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DC1D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9" name="Shape 344">
              <a:extLst>
                <a:ext uri="{FF2B5EF4-FFF2-40B4-BE49-F238E27FC236}">
                  <a16:creationId xmlns:a16="http://schemas.microsoft.com/office/drawing/2014/main" id="{09F3CB8E-A78F-4873-57B4-4DA231B0BBBD}"/>
                </a:ext>
              </a:extLst>
            </p:cNvPr>
            <p:cNvSpPr/>
            <p:nvPr/>
          </p:nvSpPr>
          <p:spPr>
            <a:xfrm>
              <a:off x="5817329" y="1643552"/>
              <a:ext cx="2642273" cy="1119162"/>
            </a:xfrm>
            <a:custGeom>
              <a:avLst/>
              <a:gdLst/>
              <a:ahLst/>
              <a:cxnLst/>
              <a:rect l="0" t="0" r="0" b="0"/>
              <a:pathLst>
                <a:path w="2642273" h="1119162">
                  <a:moveTo>
                    <a:pt x="83236" y="0"/>
                  </a:moveTo>
                  <a:lnTo>
                    <a:pt x="2559050" y="0"/>
                  </a:lnTo>
                  <a:cubicBezTo>
                    <a:pt x="2642273" y="0"/>
                    <a:pt x="2642273" y="83223"/>
                    <a:pt x="2642273" y="83223"/>
                  </a:cubicBezTo>
                  <a:lnTo>
                    <a:pt x="2642273" y="1035914"/>
                  </a:lnTo>
                  <a:cubicBezTo>
                    <a:pt x="2642273" y="1119162"/>
                    <a:pt x="2559050" y="1119162"/>
                    <a:pt x="2559050" y="1119162"/>
                  </a:cubicBezTo>
                  <a:lnTo>
                    <a:pt x="83236" y="1119162"/>
                  </a:lnTo>
                  <a:cubicBezTo>
                    <a:pt x="0" y="1119162"/>
                    <a:pt x="0" y="1035914"/>
                    <a:pt x="0" y="1035914"/>
                  </a:cubicBezTo>
                  <a:lnTo>
                    <a:pt x="0" y="83223"/>
                  </a:lnTo>
                  <a:cubicBezTo>
                    <a:pt x="0" y="0"/>
                    <a:pt x="83236" y="0"/>
                    <a:pt x="832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6DBF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0" name="Shape 345">
              <a:extLst>
                <a:ext uri="{FF2B5EF4-FFF2-40B4-BE49-F238E27FC236}">
                  <a16:creationId xmlns:a16="http://schemas.microsoft.com/office/drawing/2014/main" id="{260FC66A-5ABB-4713-5A56-C26D136681DC}"/>
                </a:ext>
              </a:extLst>
            </p:cNvPr>
            <p:cNvSpPr/>
            <p:nvPr/>
          </p:nvSpPr>
          <p:spPr>
            <a:xfrm>
              <a:off x="321527" y="2862851"/>
              <a:ext cx="2642273" cy="1522362"/>
            </a:xfrm>
            <a:custGeom>
              <a:avLst/>
              <a:gdLst/>
              <a:ahLst/>
              <a:cxnLst/>
              <a:rect l="0" t="0" r="0" b="0"/>
              <a:pathLst>
                <a:path w="2642273" h="1522362">
                  <a:moveTo>
                    <a:pt x="83236" y="0"/>
                  </a:moveTo>
                  <a:lnTo>
                    <a:pt x="2559050" y="0"/>
                  </a:lnTo>
                  <a:cubicBezTo>
                    <a:pt x="2642273" y="0"/>
                    <a:pt x="2642273" y="83223"/>
                    <a:pt x="2642273" y="83223"/>
                  </a:cubicBezTo>
                  <a:lnTo>
                    <a:pt x="2642273" y="1439139"/>
                  </a:lnTo>
                  <a:cubicBezTo>
                    <a:pt x="2642273" y="1522362"/>
                    <a:pt x="2559050" y="1522362"/>
                    <a:pt x="2559050" y="1522362"/>
                  </a:cubicBezTo>
                  <a:lnTo>
                    <a:pt x="83236" y="1522362"/>
                  </a:lnTo>
                  <a:cubicBezTo>
                    <a:pt x="0" y="1522362"/>
                    <a:pt x="0" y="1439139"/>
                    <a:pt x="0" y="1439139"/>
                  </a:cubicBezTo>
                  <a:lnTo>
                    <a:pt x="0" y="83223"/>
                  </a:lnTo>
                  <a:cubicBezTo>
                    <a:pt x="0" y="0"/>
                    <a:pt x="83236" y="0"/>
                    <a:pt x="832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9DFB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1" name="Shape 346">
              <a:extLst>
                <a:ext uri="{FF2B5EF4-FFF2-40B4-BE49-F238E27FC236}">
                  <a16:creationId xmlns:a16="http://schemas.microsoft.com/office/drawing/2014/main" id="{57E8B291-B253-D04A-7B31-F296C450EF00}"/>
                </a:ext>
              </a:extLst>
            </p:cNvPr>
            <p:cNvSpPr/>
            <p:nvPr/>
          </p:nvSpPr>
          <p:spPr>
            <a:xfrm>
              <a:off x="321527" y="4488699"/>
              <a:ext cx="2642273" cy="1327620"/>
            </a:xfrm>
            <a:custGeom>
              <a:avLst/>
              <a:gdLst/>
              <a:ahLst/>
              <a:cxnLst/>
              <a:rect l="0" t="0" r="0" b="0"/>
              <a:pathLst>
                <a:path w="2642273" h="1327620">
                  <a:moveTo>
                    <a:pt x="83236" y="0"/>
                  </a:moveTo>
                  <a:lnTo>
                    <a:pt x="2559050" y="0"/>
                  </a:lnTo>
                  <a:cubicBezTo>
                    <a:pt x="2642273" y="0"/>
                    <a:pt x="2642273" y="83223"/>
                    <a:pt x="2642273" y="83223"/>
                  </a:cubicBezTo>
                  <a:lnTo>
                    <a:pt x="2642273" y="1244371"/>
                  </a:lnTo>
                  <a:cubicBezTo>
                    <a:pt x="2642273" y="1327620"/>
                    <a:pt x="2559050" y="1327620"/>
                    <a:pt x="2559050" y="1327620"/>
                  </a:cubicBezTo>
                  <a:lnTo>
                    <a:pt x="83236" y="1327620"/>
                  </a:lnTo>
                  <a:cubicBezTo>
                    <a:pt x="0" y="1327620"/>
                    <a:pt x="0" y="1244371"/>
                    <a:pt x="0" y="1244371"/>
                  </a:cubicBezTo>
                  <a:lnTo>
                    <a:pt x="0" y="83223"/>
                  </a:lnTo>
                  <a:cubicBezTo>
                    <a:pt x="0" y="0"/>
                    <a:pt x="83236" y="0"/>
                    <a:pt x="832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9DFB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2" name="Shape 347">
              <a:extLst>
                <a:ext uri="{FF2B5EF4-FFF2-40B4-BE49-F238E27FC236}">
                  <a16:creationId xmlns:a16="http://schemas.microsoft.com/office/drawing/2014/main" id="{7C260AD0-C26E-94F7-54C9-7A5AA130913C}"/>
                </a:ext>
              </a:extLst>
            </p:cNvPr>
            <p:cNvSpPr/>
            <p:nvPr/>
          </p:nvSpPr>
          <p:spPr>
            <a:xfrm>
              <a:off x="3068077" y="2862851"/>
              <a:ext cx="2642286" cy="1522362"/>
            </a:xfrm>
            <a:custGeom>
              <a:avLst/>
              <a:gdLst/>
              <a:ahLst/>
              <a:cxnLst/>
              <a:rect l="0" t="0" r="0" b="0"/>
              <a:pathLst>
                <a:path w="2642286" h="1522362">
                  <a:moveTo>
                    <a:pt x="83236" y="0"/>
                  </a:moveTo>
                  <a:lnTo>
                    <a:pt x="2559050" y="0"/>
                  </a:lnTo>
                  <a:cubicBezTo>
                    <a:pt x="2642286" y="0"/>
                    <a:pt x="2642286" y="83223"/>
                    <a:pt x="2642286" y="83223"/>
                  </a:cubicBezTo>
                  <a:lnTo>
                    <a:pt x="2642286" y="1439139"/>
                  </a:lnTo>
                  <a:cubicBezTo>
                    <a:pt x="2642286" y="1522362"/>
                    <a:pt x="2559050" y="1522362"/>
                    <a:pt x="2559050" y="1522362"/>
                  </a:cubicBezTo>
                  <a:lnTo>
                    <a:pt x="83236" y="1522362"/>
                  </a:lnTo>
                  <a:cubicBezTo>
                    <a:pt x="0" y="1522362"/>
                    <a:pt x="0" y="1439139"/>
                    <a:pt x="0" y="1439139"/>
                  </a:cubicBezTo>
                  <a:lnTo>
                    <a:pt x="0" y="83223"/>
                  </a:lnTo>
                  <a:cubicBezTo>
                    <a:pt x="0" y="0"/>
                    <a:pt x="83236" y="0"/>
                    <a:pt x="832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DC1D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3" name="Shape 348">
              <a:extLst>
                <a:ext uri="{FF2B5EF4-FFF2-40B4-BE49-F238E27FC236}">
                  <a16:creationId xmlns:a16="http://schemas.microsoft.com/office/drawing/2014/main" id="{07FA96DD-7292-BD8B-1809-E8797A097844}"/>
                </a:ext>
              </a:extLst>
            </p:cNvPr>
            <p:cNvSpPr/>
            <p:nvPr/>
          </p:nvSpPr>
          <p:spPr>
            <a:xfrm>
              <a:off x="5817329" y="2862851"/>
              <a:ext cx="2642273" cy="1522362"/>
            </a:xfrm>
            <a:custGeom>
              <a:avLst/>
              <a:gdLst/>
              <a:ahLst/>
              <a:cxnLst/>
              <a:rect l="0" t="0" r="0" b="0"/>
              <a:pathLst>
                <a:path w="2642273" h="1522362">
                  <a:moveTo>
                    <a:pt x="83236" y="0"/>
                  </a:moveTo>
                  <a:lnTo>
                    <a:pt x="2559050" y="0"/>
                  </a:lnTo>
                  <a:cubicBezTo>
                    <a:pt x="2642273" y="0"/>
                    <a:pt x="2642273" y="83223"/>
                    <a:pt x="2642273" y="83223"/>
                  </a:cubicBezTo>
                  <a:lnTo>
                    <a:pt x="2642273" y="1439139"/>
                  </a:lnTo>
                  <a:cubicBezTo>
                    <a:pt x="2642273" y="1522362"/>
                    <a:pt x="2559050" y="1522362"/>
                    <a:pt x="2559050" y="1522362"/>
                  </a:cubicBezTo>
                  <a:lnTo>
                    <a:pt x="83236" y="1522362"/>
                  </a:lnTo>
                  <a:cubicBezTo>
                    <a:pt x="0" y="1522362"/>
                    <a:pt x="0" y="1439139"/>
                    <a:pt x="0" y="1439139"/>
                  </a:cubicBezTo>
                  <a:lnTo>
                    <a:pt x="0" y="83223"/>
                  </a:lnTo>
                  <a:cubicBezTo>
                    <a:pt x="0" y="0"/>
                    <a:pt x="83236" y="0"/>
                    <a:pt x="832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6DBF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4" name="Shape 349">
              <a:extLst>
                <a:ext uri="{FF2B5EF4-FFF2-40B4-BE49-F238E27FC236}">
                  <a16:creationId xmlns:a16="http://schemas.microsoft.com/office/drawing/2014/main" id="{7CC4D33B-54E8-2B78-C0CD-047735446923}"/>
                </a:ext>
              </a:extLst>
            </p:cNvPr>
            <p:cNvSpPr/>
            <p:nvPr/>
          </p:nvSpPr>
          <p:spPr>
            <a:xfrm>
              <a:off x="5817329" y="4488674"/>
              <a:ext cx="2642273" cy="1327620"/>
            </a:xfrm>
            <a:custGeom>
              <a:avLst/>
              <a:gdLst/>
              <a:ahLst/>
              <a:cxnLst/>
              <a:rect l="0" t="0" r="0" b="0"/>
              <a:pathLst>
                <a:path w="2642273" h="1327620">
                  <a:moveTo>
                    <a:pt x="83236" y="0"/>
                  </a:moveTo>
                  <a:lnTo>
                    <a:pt x="2559050" y="0"/>
                  </a:lnTo>
                  <a:cubicBezTo>
                    <a:pt x="2642273" y="0"/>
                    <a:pt x="2642273" y="83223"/>
                    <a:pt x="2642273" y="83223"/>
                  </a:cubicBezTo>
                  <a:lnTo>
                    <a:pt x="2642273" y="1244397"/>
                  </a:lnTo>
                  <a:cubicBezTo>
                    <a:pt x="2642273" y="1327620"/>
                    <a:pt x="2559050" y="1327620"/>
                    <a:pt x="2559050" y="1327620"/>
                  </a:cubicBezTo>
                  <a:lnTo>
                    <a:pt x="83236" y="1327620"/>
                  </a:lnTo>
                  <a:cubicBezTo>
                    <a:pt x="0" y="1327620"/>
                    <a:pt x="0" y="1244397"/>
                    <a:pt x="0" y="1244397"/>
                  </a:cubicBezTo>
                  <a:lnTo>
                    <a:pt x="0" y="83223"/>
                  </a:lnTo>
                  <a:cubicBezTo>
                    <a:pt x="0" y="0"/>
                    <a:pt x="83236" y="0"/>
                    <a:pt x="832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6DBF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5" name="Shape 350">
              <a:extLst>
                <a:ext uri="{FF2B5EF4-FFF2-40B4-BE49-F238E27FC236}">
                  <a16:creationId xmlns:a16="http://schemas.microsoft.com/office/drawing/2014/main" id="{6FDAA0C2-9FFC-8289-DC63-A0EA0DF0EDCE}"/>
                </a:ext>
              </a:extLst>
            </p:cNvPr>
            <p:cNvSpPr/>
            <p:nvPr/>
          </p:nvSpPr>
          <p:spPr>
            <a:xfrm>
              <a:off x="321527" y="6238595"/>
              <a:ext cx="2642273" cy="400672"/>
            </a:xfrm>
            <a:custGeom>
              <a:avLst/>
              <a:gdLst/>
              <a:ahLst/>
              <a:cxnLst/>
              <a:rect l="0" t="0" r="0" b="0"/>
              <a:pathLst>
                <a:path w="2642273" h="400672">
                  <a:moveTo>
                    <a:pt x="83223" y="0"/>
                  </a:moveTo>
                  <a:lnTo>
                    <a:pt x="2559050" y="0"/>
                  </a:lnTo>
                  <a:cubicBezTo>
                    <a:pt x="2642273" y="0"/>
                    <a:pt x="2642273" y="83223"/>
                    <a:pt x="2642273" y="83223"/>
                  </a:cubicBezTo>
                  <a:lnTo>
                    <a:pt x="2642273" y="317449"/>
                  </a:lnTo>
                  <a:cubicBezTo>
                    <a:pt x="2642273" y="400672"/>
                    <a:pt x="2559050" y="400672"/>
                    <a:pt x="2559050" y="400672"/>
                  </a:cubicBezTo>
                  <a:lnTo>
                    <a:pt x="83223" y="400672"/>
                  </a:lnTo>
                  <a:cubicBezTo>
                    <a:pt x="0" y="400672"/>
                    <a:pt x="0" y="317449"/>
                    <a:pt x="0" y="317449"/>
                  </a:cubicBezTo>
                  <a:lnTo>
                    <a:pt x="0" y="83223"/>
                  </a:lnTo>
                  <a:cubicBezTo>
                    <a:pt x="0" y="0"/>
                    <a:pt x="83223" y="0"/>
                    <a:pt x="8322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7874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6" name="Shape 351">
              <a:extLst>
                <a:ext uri="{FF2B5EF4-FFF2-40B4-BE49-F238E27FC236}">
                  <a16:creationId xmlns:a16="http://schemas.microsoft.com/office/drawing/2014/main" id="{A9AD8CA2-CB29-EF29-0ABB-71BB5F15A6A7}"/>
                </a:ext>
              </a:extLst>
            </p:cNvPr>
            <p:cNvSpPr/>
            <p:nvPr/>
          </p:nvSpPr>
          <p:spPr>
            <a:xfrm>
              <a:off x="3080057" y="4488674"/>
              <a:ext cx="2628798" cy="1327620"/>
            </a:xfrm>
            <a:custGeom>
              <a:avLst/>
              <a:gdLst/>
              <a:ahLst/>
              <a:cxnLst/>
              <a:rect l="0" t="0" r="0" b="0"/>
              <a:pathLst>
                <a:path w="2628798" h="1327620">
                  <a:moveTo>
                    <a:pt x="83236" y="0"/>
                  </a:moveTo>
                  <a:lnTo>
                    <a:pt x="2545575" y="0"/>
                  </a:lnTo>
                  <a:cubicBezTo>
                    <a:pt x="2628798" y="0"/>
                    <a:pt x="2628798" y="83248"/>
                    <a:pt x="2628798" y="83248"/>
                  </a:cubicBezTo>
                  <a:lnTo>
                    <a:pt x="2628798" y="1244397"/>
                  </a:lnTo>
                  <a:cubicBezTo>
                    <a:pt x="2628798" y="1327620"/>
                    <a:pt x="2545575" y="1327620"/>
                    <a:pt x="2545575" y="1327620"/>
                  </a:cubicBezTo>
                  <a:lnTo>
                    <a:pt x="83236" y="1327620"/>
                  </a:lnTo>
                  <a:cubicBezTo>
                    <a:pt x="0" y="1327620"/>
                    <a:pt x="0" y="1244397"/>
                    <a:pt x="0" y="1244397"/>
                  </a:cubicBezTo>
                  <a:lnTo>
                    <a:pt x="0" y="83248"/>
                  </a:lnTo>
                  <a:cubicBezTo>
                    <a:pt x="0" y="0"/>
                    <a:pt x="83236" y="0"/>
                    <a:pt x="832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DC1D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7" name="Shape 352">
              <a:extLst>
                <a:ext uri="{FF2B5EF4-FFF2-40B4-BE49-F238E27FC236}">
                  <a16:creationId xmlns:a16="http://schemas.microsoft.com/office/drawing/2014/main" id="{AED387F1-304F-6805-3535-7F6B222116A3}"/>
                </a:ext>
              </a:extLst>
            </p:cNvPr>
            <p:cNvSpPr/>
            <p:nvPr/>
          </p:nvSpPr>
          <p:spPr>
            <a:xfrm>
              <a:off x="5817328" y="6238595"/>
              <a:ext cx="2642273" cy="400698"/>
            </a:xfrm>
            <a:custGeom>
              <a:avLst/>
              <a:gdLst/>
              <a:ahLst/>
              <a:cxnLst/>
              <a:rect l="0" t="0" r="0" b="0"/>
              <a:pathLst>
                <a:path w="2642273" h="400698">
                  <a:moveTo>
                    <a:pt x="83223" y="0"/>
                  </a:moveTo>
                  <a:lnTo>
                    <a:pt x="2559051" y="0"/>
                  </a:lnTo>
                  <a:cubicBezTo>
                    <a:pt x="2642273" y="0"/>
                    <a:pt x="2642273" y="83223"/>
                    <a:pt x="2642273" y="83223"/>
                  </a:cubicBezTo>
                  <a:lnTo>
                    <a:pt x="2642273" y="317474"/>
                  </a:lnTo>
                  <a:cubicBezTo>
                    <a:pt x="2642273" y="400698"/>
                    <a:pt x="2559051" y="400698"/>
                    <a:pt x="2559051" y="400698"/>
                  </a:cubicBezTo>
                  <a:lnTo>
                    <a:pt x="83223" y="400698"/>
                  </a:lnTo>
                  <a:cubicBezTo>
                    <a:pt x="0" y="400698"/>
                    <a:pt x="0" y="317474"/>
                    <a:pt x="0" y="317474"/>
                  </a:cubicBezTo>
                  <a:lnTo>
                    <a:pt x="0" y="83223"/>
                  </a:lnTo>
                  <a:cubicBezTo>
                    <a:pt x="0" y="0"/>
                    <a:pt x="83223" y="0"/>
                    <a:pt x="8322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37DB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8" name="Shape 353">
              <a:extLst>
                <a:ext uri="{FF2B5EF4-FFF2-40B4-BE49-F238E27FC236}">
                  <a16:creationId xmlns:a16="http://schemas.microsoft.com/office/drawing/2014/main" id="{680BE96C-E288-0086-18B0-203B93DBD6C5}"/>
                </a:ext>
              </a:extLst>
            </p:cNvPr>
            <p:cNvSpPr/>
            <p:nvPr/>
          </p:nvSpPr>
          <p:spPr>
            <a:xfrm>
              <a:off x="3065446" y="6238595"/>
              <a:ext cx="2642286" cy="400698"/>
            </a:xfrm>
            <a:custGeom>
              <a:avLst/>
              <a:gdLst/>
              <a:ahLst/>
              <a:cxnLst/>
              <a:rect l="0" t="0" r="0" b="0"/>
              <a:pathLst>
                <a:path w="2642286" h="400698">
                  <a:moveTo>
                    <a:pt x="83236" y="0"/>
                  </a:moveTo>
                  <a:lnTo>
                    <a:pt x="2559063" y="0"/>
                  </a:lnTo>
                  <a:cubicBezTo>
                    <a:pt x="2642286" y="0"/>
                    <a:pt x="2642286" y="83223"/>
                    <a:pt x="2642286" y="83223"/>
                  </a:cubicBezTo>
                  <a:lnTo>
                    <a:pt x="2642286" y="317474"/>
                  </a:lnTo>
                  <a:cubicBezTo>
                    <a:pt x="2642286" y="400698"/>
                    <a:pt x="2559063" y="400698"/>
                    <a:pt x="2559063" y="400698"/>
                  </a:cubicBezTo>
                  <a:lnTo>
                    <a:pt x="83236" y="400698"/>
                  </a:lnTo>
                  <a:cubicBezTo>
                    <a:pt x="0" y="400698"/>
                    <a:pt x="0" y="317474"/>
                    <a:pt x="0" y="317474"/>
                  </a:cubicBezTo>
                  <a:lnTo>
                    <a:pt x="0" y="83223"/>
                  </a:lnTo>
                  <a:cubicBezTo>
                    <a:pt x="0" y="0"/>
                    <a:pt x="83236" y="0"/>
                    <a:pt x="832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04F9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9" name="Shape 354">
              <a:extLst>
                <a:ext uri="{FF2B5EF4-FFF2-40B4-BE49-F238E27FC236}">
                  <a16:creationId xmlns:a16="http://schemas.microsoft.com/office/drawing/2014/main" id="{C720131D-7D10-4B02-9DEF-656385478629}"/>
                </a:ext>
              </a:extLst>
            </p:cNvPr>
            <p:cNvSpPr/>
            <p:nvPr/>
          </p:nvSpPr>
          <p:spPr>
            <a:xfrm>
              <a:off x="450949" y="2212558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0" name="Shape 355">
              <a:extLst>
                <a:ext uri="{FF2B5EF4-FFF2-40B4-BE49-F238E27FC236}">
                  <a16:creationId xmlns:a16="http://schemas.microsoft.com/office/drawing/2014/main" id="{8599087A-BCE7-C670-E983-CB726B16657D}"/>
                </a:ext>
              </a:extLst>
            </p:cNvPr>
            <p:cNvSpPr/>
            <p:nvPr/>
          </p:nvSpPr>
          <p:spPr>
            <a:xfrm>
              <a:off x="3191355" y="2212558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1" name="Shape 356">
              <a:extLst>
                <a:ext uri="{FF2B5EF4-FFF2-40B4-BE49-F238E27FC236}">
                  <a16:creationId xmlns:a16="http://schemas.microsoft.com/office/drawing/2014/main" id="{B3D6BA95-DBE6-3EEB-0641-47C4C7FA7BE5}"/>
                </a:ext>
              </a:extLst>
            </p:cNvPr>
            <p:cNvSpPr/>
            <p:nvPr/>
          </p:nvSpPr>
          <p:spPr>
            <a:xfrm>
              <a:off x="5947256" y="2212558"/>
              <a:ext cx="30987" cy="30988"/>
            </a:xfrm>
            <a:custGeom>
              <a:avLst/>
              <a:gdLst/>
              <a:ahLst/>
              <a:cxnLst/>
              <a:rect l="0" t="0" r="0" b="0"/>
              <a:pathLst>
                <a:path w="30987" h="30988">
                  <a:moveTo>
                    <a:pt x="15494" y="0"/>
                  </a:moveTo>
                  <a:cubicBezTo>
                    <a:pt x="24054" y="0"/>
                    <a:pt x="30987" y="6934"/>
                    <a:pt x="30987" y="15494"/>
                  </a:cubicBezTo>
                  <a:cubicBezTo>
                    <a:pt x="30987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2" name="Shape 357">
              <a:extLst>
                <a:ext uri="{FF2B5EF4-FFF2-40B4-BE49-F238E27FC236}">
                  <a16:creationId xmlns:a16="http://schemas.microsoft.com/office/drawing/2014/main" id="{A10EE6E4-D49E-E451-E4AC-4266816701E2}"/>
                </a:ext>
              </a:extLst>
            </p:cNvPr>
            <p:cNvSpPr/>
            <p:nvPr/>
          </p:nvSpPr>
          <p:spPr>
            <a:xfrm>
              <a:off x="450949" y="3416582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3" name="Shape 358">
              <a:extLst>
                <a:ext uri="{FF2B5EF4-FFF2-40B4-BE49-F238E27FC236}">
                  <a16:creationId xmlns:a16="http://schemas.microsoft.com/office/drawing/2014/main" id="{29E31BE7-951D-7A30-BF02-4670C1E63061}"/>
                </a:ext>
              </a:extLst>
            </p:cNvPr>
            <p:cNvSpPr/>
            <p:nvPr/>
          </p:nvSpPr>
          <p:spPr>
            <a:xfrm>
              <a:off x="3191355" y="3416582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4" name="Shape 359">
              <a:extLst>
                <a:ext uri="{FF2B5EF4-FFF2-40B4-BE49-F238E27FC236}">
                  <a16:creationId xmlns:a16="http://schemas.microsoft.com/office/drawing/2014/main" id="{867CA8F4-9744-CADF-94C2-3558823A779B}"/>
                </a:ext>
              </a:extLst>
            </p:cNvPr>
            <p:cNvSpPr/>
            <p:nvPr/>
          </p:nvSpPr>
          <p:spPr>
            <a:xfrm>
              <a:off x="5947256" y="3416582"/>
              <a:ext cx="30987" cy="30988"/>
            </a:xfrm>
            <a:custGeom>
              <a:avLst/>
              <a:gdLst/>
              <a:ahLst/>
              <a:cxnLst/>
              <a:rect l="0" t="0" r="0" b="0"/>
              <a:pathLst>
                <a:path w="30987" h="30988">
                  <a:moveTo>
                    <a:pt x="15494" y="0"/>
                  </a:moveTo>
                  <a:cubicBezTo>
                    <a:pt x="24054" y="0"/>
                    <a:pt x="30987" y="6934"/>
                    <a:pt x="30987" y="15494"/>
                  </a:cubicBezTo>
                  <a:cubicBezTo>
                    <a:pt x="30987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5" name="Shape 360">
              <a:extLst>
                <a:ext uri="{FF2B5EF4-FFF2-40B4-BE49-F238E27FC236}">
                  <a16:creationId xmlns:a16="http://schemas.microsoft.com/office/drawing/2014/main" id="{2BDF1B9D-2F35-234E-87BA-23E860FC43A3}"/>
                </a:ext>
              </a:extLst>
            </p:cNvPr>
            <p:cNvSpPr/>
            <p:nvPr/>
          </p:nvSpPr>
          <p:spPr>
            <a:xfrm>
              <a:off x="5947256" y="5043734"/>
              <a:ext cx="30987" cy="30988"/>
            </a:xfrm>
            <a:custGeom>
              <a:avLst/>
              <a:gdLst/>
              <a:ahLst/>
              <a:cxnLst/>
              <a:rect l="0" t="0" r="0" b="0"/>
              <a:pathLst>
                <a:path w="30987" h="30988">
                  <a:moveTo>
                    <a:pt x="15494" y="0"/>
                  </a:moveTo>
                  <a:cubicBezTo>
                    <a:pt x="24054" y="0"/>
                    <a:pt x="30987" y="6934"/>
                    <a:pt x="30987" y="15494"/>
                  </a:cubicBezTo>
                  <a:cubicBezTo>
                    <a:pt x="30987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6" name="Shape 361">
              <a:extLst>
                <a:ext uri="{FF2B5EF4-FFF2-40B4-BE49-F238E27FC236}">
                  <a16:creationId xmlns:a16="http://schemas.microsoft.com/office/drawing/2014/main" id="{60BD4C76-1A4D-A0CB-56CA-9F350F2D0237}"/>
                </a:ext>
              </a:extLst>
            </p:cNvPr>
            <p:cNvSpPr/>
            <p:nvPr/>
          </p:nvSpPr>
          <p:spPr>
            <a:xfrm>
              <a:off x="450949" y="5041195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7" name="Shape 362">
              <a:extLst>
                <a:ext uri="{FF2B5EF4-FFF2-40B4-BE49-F238E27FC236}">
                  <a16:creationId xmlns:a16="http://schemas.microsoft.com/office/drawing/2014/main" id="{00AA4C8A-2F8D-314A-58F8-E82929BD3220}"/>
                </a:ext>
              </a:extLst>
            </p:cNvPr>
            <p:cNvSpPr/>
            <p:nvPr/>
          </p:nvSpPr>
          <p:spPr>
            <a:xfrm>
              <a:off x="3191355" y="5041195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8" name="Shape 363">
              <a:extLst>
                <a:ext uri="{FF2B5EF4-FFF2-40B4-BE49-F238E27FC236}">
                  <a16:creationId xmlns:a16="http://schemas.microsoft.com/office/drawing/2014/main" id="{2E4249CA-6D7A-A8C3-5E45-9A3CC03787F9}"/>
                </a:ext>
              </a:extLst>
            </p:cNvPr>
            <p:cNvSpPr/>
            <p:nvPr/>
          </p:nvSpPr>
          <p:spPr>
            <a:xfrm>
              <a:off x="450949" y="2356527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9" name="Shape 364">
              <a:extLst>
                <a:ext uri="{FF2B5EF4-FFF2-40B4-BE49-F238E27FC236}">
                  <a16:creationId xmlns:a16="http://schemas.microsoft.com/office/drawing/2014/main" id="{06F2C474-E7A7-352A-7C87-1CADDAC1D48F}"/>
                </a:ext>
              </a:extLst>
            </p:cNvPr>
            <p:cNvSpPr/>
            <p:nvPr/>
          </p:nvSpPr>
          <p:spPr>
            <a:xfrm>
              <a:off x="3191355" y="2356527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0" name="Shape 365">
              <a:extLst>
                <a:ext uri="{FF2B5EF4-FFF2-40B4-BE49-F238E27FC236}">
                  <a16:creationId xmlns:a16="http://schemas.microsoft.com/office/drawing/2014/main" id="{EF34334B-FA0C-7506-12BC-D63E5A8C4390}"/>
                </a:ext>
              </a:extLst>
            </p:cNvPr>
            <p:cNvSpPr/>
            <p:nvPr/>
          </p:nvSpPr>
          <p:spPr>
            <a:xfrm>
              <a:off x="5947256" y="2356527"/>
              <a:ext cx="30987" cy="30988"/>
            </a:xfrm>
            <a:custGeom>
              <a:avLst/>
              <a:gdLst/>
              <a:ahLst/>
              <a:cxnLst/>
              <a:rect l="0" t="0" r="0" b="0"/>
              <a:pathLst>
                <a:path w="30987" h="30988">
                  <a:moveTo>
                    <a:pt x="15494" y="0"/>
                  </a:moveTo>
                  <a:cubicBezTo>
                    <a:pt x="24054" y="0"/>
                    <a:pt x="30987" y="6934"/>
                    <a:pt x="30987" y="15494"/>
                  </a:cubicBezTo>
                  <a:cubicBezTo>
                    <a:pt x="30987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1" name="Shape 366">
              <a:extLst>
                <a:ext uri="{FF2B5EF4-FFF2-40B4-BE49-F238E27FC236}">
                  <a16:creationId xmlns:a16="http://schemas.microsoft.com/office/drawing/2014/main" id="{972AF562-0B14-FB07-3B2F-B3C6D46EB38E}"/>
                </a:ext>
              </a:extLst>
            </p:cNvPr>
            <p:cNvSpPr/>
            <p:nvPr/>
          </p:nvSpPr>
          <p:spPr>
            <a:xfrm>
              <a:off x="450949" y="3573251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2" name="Shape 367">
              <a:extLst>
                <a:ext uri="{FF2B5EF4-FFF2-40B4-BE49-F238E27FC236}">
                  <a16:creationId xmlns:a16="http://schemas.microsoft.com/office/drawing/2014/main" id="{E5049796-0FDF-DA09-2395-E25099047494}"/>
                </a:ext>
              </a:extLst>
            </p:cNvPr>
            <p:cNvSpPr/>
            <p:nvPr/>
          </p:nvSpPr>
          <p:spPr>
            <a:xfrm>
              <a:off x="3191355" y="3573251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3" name="Shape 368">
              <a:extLst>
                <a:ext uri="{FF2B5EF4-FFF2-40B4-BE49-F238E27FC236}">
                  <a16:creationId xmlns:a16="http://schemas.microsoft.com/office/drawing/2014/main" id="{5D042F7A-63A7-8C9C-4492-E2CD5DB43EF9}"/>
                </a:ext>
              </a:extLst>
            </p:cNvPr>
            <p:cNvSpPr/>
            <p:nvPr/>
          </p:nvSpPr>
          <p:spPr>
            <a:xfrm>
              <a:off x="5947256" y="3573251"/>
              <a:ext cx="30987" cy="30988"/>
            </a:xfrm>
            <a:custGeom>
              <a:avLst/>
              <a:gdLst/>
              <a:ahLst/>
              <a:cxnLst/>
              <a:rect l="0" t="0" r="0" b="0"/>
              <a:pathLst>
                <a:path w="30987" h="30988">
                  <a:moveTo>
                    <a:pt x="15494" y="0"/>
                  </a:moveTo>
                  <a:cubicBezTo>
                    <a:pt x="24054" y="0"/>
                    <a:pt x="30987" y="6934"/>
                    <a:pt x="30987" y="15494"/>
                  </a:cubicBezTo>
                  <a:cubicBezTo>
                    <a:pt x="30987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4" name="Shape 369">
              <a:extLst>
                <a:ext uri="{FF2B5EF4-FFF2-40B4-BE49-F238E27FC236}">
                  <a16:creationId xmlns:a16="http://schemas.microsoft.com/office/drawing/2014/main" id="{F04716E2-E4E6-DCF7-E82E-AEBF053C5D07}"/>
                </a:ext>
              </a:extLst>
            </p:cNvPr>
            <p:cNvSpPr/>
            <p:nvPr/>
          </p:nvSpPr>
          <p:spPr>
            <a:xfrm>
              <a:off x="5947256" y="5187705"/>
              <a:ext cx="30987" cy="30988"/>
            </a:xfrm>
            <a:custGeom>
              <a:avLst/>
              <a:gdLst/>
              <a:ahLst/>
              <a:cxnLst/>
              <a:rect l="0" t="0" r="0" b="0"/>
              <a:pathLst>
                <a:path w="30987" h="30988">
                  <a:moveTo>
                    <a:pt x="15494" y="0"/>
                  </a:moveTo>
                  <a:cubicBezTo>
                    <a:pt x="24054" y="0"/>
                    <a:pt x="30987" y="6934"/>
                    <a:pt x="30987" y="15494"/>
                  </a:cubicBezTo>
                  <a:cubicBezTo>
                    <a:pt x="30987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5" name="Shape 370">
              <a:extLst>
                <a:ext uri="{FF2B5EF4-FFF2-40B4-BE49-F238E27FC236}">
                  <a16:creationId xmlns:a16="http://schemas.microsoft.com/office/drawing/2014/main" id="{7E322284-E6D9-7A32-5149-1E3474860AD5}"/>
                </a:ext>
              </a:extLst>
            </p:cNvPr>
            <p:cNvSpPr/>
            <p:nvPr/>
          </p:nvSpPr>
          <p:spPr>
            <a:xfrm>
              <a:off x="450949" y="2504813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6" name="Shape 371">
              <a:extLst>
                <a:ext uri="{FF2B5EF4-FFF2-40B4-BE49-F238E27FC236}">
                  <a16:creationId xmlns:a16="http://schemas.microsoft.com/office/drawing/2014/main" id="{442CADCB-6196-4353-162E-D2EB75B87E39}"/>
                </a:ext>
              </a:extLst>
            </p:cNvPr>
            <p:cNvSpPr/>
            <p:nvPr/>
          </p:nvSpPr>
          <p:spPr>
            <a:xfrm>
              <a:off x="3191355" y="2504813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7" name="Shape 372">
              <a:extLst>
                <a:ext uri="{FF2B5EF4-FFF2-40B4-BE49-F238E27FC236}">
                  <a16:creationId xmlns:a16="http://schemas.microsoft.com/office/drawing/2014/main" id="{9B2F0C03-4C0B-A49B-E83C-2829DCE059CE}"/>
                </a:ext>
              </a:extLst>
            </p:cNvPr>
            <p:cNvSpPr/>
            <p:nvPr/>
          </p:nvSpPr>
          <p:spPr>
            <a:xfrm>
              <a:off x="450949" y="3721537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8" name="Shape 373">
              <a:extLst>
                <a:ext uri="{FF2B5EF4-FFF2-40B4-BE49-F238E27FC236}">
                  <a16:creationId xmlns:a16="http://schemas.microsoft.com/office/drawing/2014/main" id="{1C63B015-D7EA-B4C8-CF89-04612D85CB00}"/>
                </a:ext>
              </a:extLst>
            </p:cNvPr>
            <p:cNvSpPr/>
            <p:nvPr/>
          </p:nvSpPr>
          <p:spPr>
            <a:xfrm>
              <a:off x="3191355" y="3721537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9" name="Shape 374">
              <a:extLst>
                <a:ext uri="{FF2B5EF4-FFF2-40B4-BE49-F238E27FC236}">
                  <a16:creationId xmlns:a16="http://schemas.microsoft.com/office/drawing/2014/main" id="{3888DA4A-D552-2AE8-3B8A-BCF22EA7423F}"/>
                </a:ext>
              </a:extLst>
            </p:cNvPr>
            <p:cNvSpPr/>
            <p:nvPr/>
          </p:nvSpPr>
          <p:spPr>
            <a:xfrm>
              <a:off x="5947256" y="3721537"/>
              <a:ext cx="30987" cy="30988"/>
            </a:xfrm>
            <a:custGeom>
              <a:avLst/>
              <a:gdLst/>
              <a:ahLst/>
              <a:cxnLst/>
              <a:rect l="0" t="0" r="0" b="0"/>
              <a:pathLst>
                <a:path w="30987" h="30988">
                  <a:moveTo>
                    <a:pt x="15494" y="0"/>
                  </a:moveTo>
                  <a:cubicBezTo>
                    <a:pt x="24054" y="0"/>
                    <a:pt x="30987" y="6934"/>
                    <a:pt x="30987" y="15494"/>
                  </a:cubicBezTo>
                  <a:cubicBezTo>
                    <a:pt x="30987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0" name="Shape 375">
              <a:extLst>
                <a:ext uri="{FF2B5EF4-FFF2-40B4-BE49-F238E27FC236}">
                  <a16:creationId xmlns:a16="http://schemas.microsoft.com/office/drawing/2014/main" id="{373FEF7A-2AF8-7C1C-C88A-F79189E38A2D}"/>
                </a:ext>
              </a:extLst>
            </p:cNvPr>
            <p:cNvSpPr/>
            <p:nvPr/>
          </p:nvSpPr>
          <p:spPr>
            <a:xfrm>
              <a:off x="5947256" y="5335989"/>
              <a:ext cx="30987" cy="30988"/>
            </a:xfrm>
            <a:custGeom>
              <a:avLst/>
              <a:gdLst/>
              <a:ahLst/>
              <a:cxnLst/>
              <a:rect l="0" t="0" r="0" b="0"/>
              <a:pathLst>
                <a:path w="30987" h="30988">
                  <a:moveTo>
                    <a:pt x="15494" y="0"/>
                  </a:moveTo>
                  <a:cubicBezTo>
                    <a:pt x="24054" y="0"/>
                    <a:pt x="30987" y="6934"/>
                    <a:pt x="30987" y="15494"/>
                  </a:cubicBezTo>
                  <a:cubicBezTo>
                    <a:pt x="30987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1" name="Shape 376">
              <a:extLst>
                <a:ext uri="{FF2B5EF4-FFF2-40B4-BE49-F238E27FC236}">
                  <a16:creationId xmlns:a16="http://schemas.microsoft.com/office/drawing/2014/main" id="{E4F69FB3-9D4D-E62E-8826-859CAB298278}"/>
                </a:ext>
              </a:extLst>
            </p:cNvPr>
            <p:cNvSpPr/>
            <p:nvPr/>
          </p:nvSpPr>
          <p:spPr>
            <a:xfrm>
              <a:off x="5947256" y="5484275"/>
              <a:ext cx="30987" cy="30988"/>
            </a:xfrm>
            <a:custGeom>
              <a:avLst/>
              <a:gdLst/>
              <a:ahLst/>
              <a:cxnLst/>
              <a:rect l="0" t="0" r="0" b="0"/>
              <a:pathLst>
                <a:path w="30987" h="30988">
                  <a:moveTo>
                    <a:pt x="15494" y="0"/>
                  </a:moveTo>
                  <a:cubicBezTo>
                    <a:pt x="24054" y="0"/>
                    <a:pt x="30987" y="6934"/>
                    <a:pt x="30987" y="15494"/>
                  </a:cubicBezTo>
                  <a:cubicBezTo>
                    <a:pt x="30987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2" name="Shape 377">
              <a:extLst>
                <a:ext uri="{FF2B5EF4-FFF2-40B4-BE49-F238E27FC236}">
                  <a16:creationId xmlns:a16="http://schemas.microsoft.com/office/drawing/2014/main" id="{805C5486-5468-018C-139F-13EA4130A757}"/>
                </a:ext>
              </a:extLst>
            </p:cNvPr>
            <p:cNvSpPr/>
            <p:nvPr/>
          </p:nvSpPr>
          <p:spPr>
            <a:xfrm>
              <a:off x="3191355" y="4005580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3" name="Shape 378">
              <a:extLst>
                <a:ext uri="{FF2B5EF4-FFF2-40B4-BE49-F238E27FC236}">
                  <a16:creationId xmlns:a16="http://schemas.microsoft.com/office/drawing/2014/main" id="{B148BCBE-BC7A-EBC6-B4CD-5E096201E668}"/>
                </a:ext>
              </a:extLst>
            </p:cNvPr>
            <p:cNvSpPr/>
            <p:nvPr/>
          </p:nvSpPr>
          <p:spPr>
            <a:xfrm>
              <a:off x="450949" y="5333449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4" name="Shape 379">
              <a:extLst>
                <a:ext uri="{FF2B5EF4-FFF2-40B4-BE49-F238E27FC236}">
                  <a16:creationId xmlns:a16="http://schemas.microsoft.com/office/drawing/2014/main" id="{87596725-72EC-C875-26E8-DC91B7748DF6}"/>
                </a:ext>
              </a:extLst>
            </p:cNvPr>
            <p:cNvSpPr/>
            <p:nvPr/>
          </p:nvSpPr>
          <p:spPr>
            <a:xfrm>
              <a:off x="3191355" y="5183155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5" name="Shape 380">
              <a:extLst>
                <a:ext uri="{FF2B5EF4-FFF2-40B4-BE49-F238E27FC236}">
                  <a16:creationId xmlns:a16="http://schemas.microsoft.com/office/drawing/2014/main" id="{3C978316-5099-C94F-4F44-EA2E1945BEAD}"/>
                </a:ext>
              </a:extLst>
            </p:cNvPr>
            <p:cNvSpPr/>
            <p:nvPr/>
          </p:nvSpPr>
          <p:spPr>
            <a:xfrm>
              <a:off x="450949" y="3863558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6" name="Shape 381">
              <a:extLst>
                <a:ext uri="{FF2B5EF4-FFF2-40B4-BE49-F238E27FC236}">
                  <a16:creationId xmlns:a16="http://schemas.microsoft.com/office/drawing/2014/main" id="{E74906AD-6252-9AFF-50DF-8D6CC0F58971}"/>
                </a:ext>
              </a:extLst>
            </p:cNvPr>
            <p:cNvSpPr/>
            <p:nvPr/>
          </p:nvSpPr>
          <p:spPr>
            <a:xfrm>
              <a:off x="3191355" y="4147600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7" name="Shape 382">
              <a:extLst>
                <a:ext uri="{FF2B5EF4-FFF2-40B4-BE49-F238E27FC236}">
                  <a16:creationId xmlns:a16="http://schemas.microsoft.com/office/drawing/2014/main" id="{B3D1F8E4-E129-4404-FBBA-C1351B8EA086}"/>
                </a:ext>
              </a:extLst>
            </p:cNvPr>
            <p:cNvSpPr/>
            <p:nvPr/>
          </p:nvSpPr>
          <p:spPr>
            <a:xfrm>
              <a:off x="450949" y="5475472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8" name="Shape 383">
              <a:extLst>
                <a:ext uri="{FF2B5EF4-FFF2-40B4-BE49-F238E27FC236}">
                  <a16:creationId xmlns:a16="http://schemas.microsoft.com/office/drawing/2014/main" id="{13A3F9A9-26E5-354C-C8FB-5D116C097130}"/>
                </a:ext>
              </a:extLst>
            </p:cNvPr>
            <p:cNvSpPr/>
            <p:nvPr/>
          </p:nvSpPr>
          <p:spPr>
            <a:xfrm>
              <a:off x="3191355" y="5475472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9" name="Shape 384">
              <a:extLst>
                <a:ext uri="{FF2B5EF4-FFF2-40B4-BE49-F238E27FC236}">
                  <a16:creationId xmlns:a16="http://schemas.microsoft.com/office/drawing/2014/main" id="{8CA912BF-5618-13CF-9A88-EDFE62B31981}"/>
                </a:ext>
              </a:extLst>
            </p:cNvPr>
            <p:cNvSpPr/>
            <p:nvPr/>
          </p:nvSpPr>
          <p:spPr>
            <a:xfrm>
              <a:off x="3191355" y="5617491"/>
              <a:ext cx="30988" cy="30988"/>
            </a:xfrm>
            <a:custGeom>
              <a:avLst/>
              <a:gdLst/>
              <a:ahLst/>
              <a:cxnLst/>
              <a:rect l="0" t="0" r="0" b="0"/>
              <a:pathLst>
                <a:path w="30988" h="30988">
                  <a:moveTo>
                    <a:pt x="15494" y="0"/>
                  </a:moveTo>
                  <a:cubicBezTo>
                    <a:pt x="24054" y="0"/>
                    <a:pt x="30988" y="6934"/>
                    <a:pt x="30988" y="15494"/>
                  </a:cubicBezTo>
                  <a:cubicBezTo>
                    <a:pt x="30988" y="24054"/>
                    <a:pt x="24054" y="30988"/>
                    <a:pt x="15494" y="30988"/>
                  </a:cubicBezTo>
                  <a:cubicBezTo>
                    <a:pt x="6934" y="30988"/>
                    <a:pt x="0" y="24054"/>
                    <a:pt x="0" y="15494"/>
                  </a:cubicBezTo>
                  <a:cubicBezTo>
                    <a:pt x="0" y="6934"/>
                    <a:pt x="6934" y="0"/>
                    <a:pt x="1549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310" name="Picture 309">
              <a:extLst>
                <a:ext uri="{FF2B5EF4-FFF2-40B4-BE49-F238E27FC236}">
                  <a16:creationId xmlns:a16="http://schemas.microsoft.com/office/drawing/2014/main" id="{D23A1384-7CB5-DC90-DF7F-09020C4DEB9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689643" y="752119"/>
              <a:ext cx="930746" cy="744597"/>
            </a:xfrm>
            <a:prstGeom prst="rect">
              <a:avLst/>
            </a:prstGeom>
          </p:spPr>
        </p:pic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95D781EB-0682-B018-0FEE-0DDCBB1022A6}"/>
                </a:ext>
              </a:extLst>
            </p:cNvPr>
            <p:cNvSpPr/>
            <p:nvPr/>
          </p:nvSpPr>
          <p:spPr>
            <a:xfrm>
              <a:off x="445263" y="43949"/>
              <a:ext cx="2672511" cy="12510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b="1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Universal Design for Learning Guidelines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D1BC960B-023B-3F84-28A6-434E134B07A9}"/>
                </a:ext>
              </a:extLst>
            </p:cNvPr>
            <p:cNvSpPr/>
            <p:nvPr/>
          </p:nvSpPr>
          <p:spPr>
            <a:xfrm>
              <a:off x="445263" y="396590"/>
              <a:ext cx="1952031" cy="1629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Provide multiple means of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F734E48E-E33D-82D9-1BD8-17E50D485C3F}"/>
                </a:ext>
              </a:extLst>
            </p:cNvPr>
            <p:cNvSpPr/>
            <p:nvPr/>
          </p:nvSpPr>
          <p:spPr>
            <a:xfrm>
              <a:off x="445263" y="545593"/>
              <a:ext cx="1677209" cy="2859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1232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Engagement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63B277F5-0CDF-B017-673B-A2E65DBD8F7D}"/>
                </a:ext>
              </a:extLst>
            </p:cNvPr>
            <p:cNvSpPr/>
            <p:nvPr/>
          </p:nvSpPr>
          <p:spPr>
            <a:xfrm>
              <a:off x="1149147" y="1221487"/>
              <a:ext cx="1008866" cy="1221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18171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Affective Networks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244481B2-FBD8-4FEE-2CE9-430833248AA1}"/>
                </a:ext>
              </a:extLst>
            </p:cNvPr>
            <p:cNvSpPr/>
            <p:nvPr/>
          </p:nvSpPr>
          <p:spPr>
            <a:xfrm>
              <a:off x="1149147" y="1348487"/>
              <a:ext cx="1206575" cy="1221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18171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The “WHY” of Learning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16" name="Picture 315">
              <a:extLst>
                <a:ext uri="{FF2B5EF4-FFF2-40B4-BE49-F238E27FC236}">
                  <a16:creationId xmlns:a16="http://schemas.microsoft.com/office/drawing/2014/main" id="{403B0240-66B3-8EBB-53F7-17ACCDC0D39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939389" y="740681"/>
              <a:ext cx="929640" cy="752856"/>
            </a:xfrm>
            <a:prstGeom prst="rect">
              <a:avLst/>
            </a:prstGeom>
          </p:spPr>
        </p:pic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0617A658-632E-CDFB-E2F0-CA378AAF77A7}"/>
                </a:ext>
              </a:extLst>
            </p:cNvPr>
            <p:cNvSpPr/>
            <p:nvPr/>
          </p:nvSpPr>
          <p:spPr>
            <a:xfrm>
              <a:off x="445263" y="1772557"/>
              <a:ext cx="1375105" cy="162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Provide options for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8BFA804-F912-4CCB-F0E8-E011F704CF9B}"/>
                </a:ext>
              </a:extLst>
            </p:cNvPr>
            <p:cNvSpPr/>
            <p:nvPr/>
          </p:nvSpPr>
          <p:spPr>
            <a:xfrm>
              <a:off x="445263" y="1935135"/>
              <a:ext cx="1696646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Recruiting Interest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BDBDC51-2B1C-F3C1-A63C-F6B452DC9F6D}"/>
                </a:ext>
              </a:extLst>
            </p:cNvPr>
            <p:cNvSpPr/>
            <p:nvPr/>
          </p:nvSpPr>
          <p:spPr>
            <a:xfrm>
              <a:off x="1721067" y="1922372"/>
              <a:ext cx="45036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0B99A5AA-7126-7C32-959F-72A5D9D5434C}"/>
                </a:ext>
              </a:extLst>
            </p:cNvPr>
            <p:cNvSpPr/>
            <p:nvPr/>
          </p:nvSpPr>
          <p:spPr>
            <a:xfrm>
              <a:off x="1754883" y="1972260"/>
              <a:ext cx="100810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(7)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A02954F0-7CB8-4A90-533C-85BDDC3824CA}"/>
                </a:ext>
              </a:extLst>
            </p:cNvPr>
            <p:cNvSpPr/>
            <p:nvPr/>
          </p:nvSpPr>
          <p:spPr>
            <a:xfrm>
              <a:off x="539323" y="2185414"/>
              <a:ext cx="2260925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Optimize individual choice and autonomy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4B7C0C72-8080-A2FF-74D6-79F79CF615DF}"/>
                </a:ext>
              </a:extLst>
            </p:cNvPr>
            <p:cNvSpPr/>
            <p:nvPr/>
          </p:nvSpPr>
          <p:spPr>
            <a:xfrm>
              <a:off x="2369341" y="2194787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663446D4-25DA-79A1-51E3-8BE12AECB1D3}"/>
                </a:ext>
              </a:extLst>
            </p:cNvPr>
            <p:cNvSpPr/>
            <p:nvPr/>
          </p:nvSpPr>
          <p:spPr>
            <a:xfrm>
              <a:off x="2238975" y="2194787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(7.1)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9E4A9AE1-B314-B986-7833-E8537A8D671C}"/>
                </a:ext>
              </a:extLst>
            </p:cNvPr>
            <p:cNvSpPr/>
            <p:nvPr/>
          </p:nvSpPr>
          <p:spPr>
            <a:xfrm>
              <a:off x="539323" y="2330121"/>
              <a:ext cx="233991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Optimize relevance, value, and authenticity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D0A9A69F-D826-3C27-1167-8FC33E009E7C}"/>
                </a:ext>
              </a:extLst>
            </p:cNvPr>
            <p:cNvSpPr/>
            <p:nvPr/>
          </p:nvSpPr>
          <p:spPr>
            <a:xfrm>
              <a:off x="2298454" y="2339495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(7.2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26DAEF24-EE1C-1BD0-9FF3-8240B0EB1398}"/>
                </a:ext>
              </a:extLst>
            </p:cNvPr>
            <p:cNvSpPr/>
            <p:nvPr/>
          </p:nvSpPr>
          <p:spPr>
            <a:xfrm>
              <a:off x="2435218" y="2330121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C1E9FCDD-289E-5628-C00D-65A51A8CD4DE}"/>
                </a:ext>
              </a:extLst>
            </p:cNvPr>
            <p:cNvSpPr/>
            <p:nvPr/>
          </p:nvSpPr>
          <p:spPr>
            <a:xfrm>
              <a:off x="2409518" y="2330121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6109BD6B-E5DA-1151-B173-C76ED8A53702}"/>
                </a:ext>
              </a:extLst>
            </p:cNvPr>
            <p:cNvSpPr/>
            <p:nvPr/>
          </p:nvSpPr>
          <p:spPr>
            <a:xfrm>
              <a:off x="539311" y="2474858"/>
              <a:ext cx="1826500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Minimize threats and distractions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760B21BF-D102-FAF3-E6BB-910B6859FB1F}"/>
                </a:ext>
              </a:extLst>
            </p:cNvPr>
            <p:cNvSpPr/>
            <p:nvPr/>
          </p:nvSpPr>
          <p:spPr>
            <a:xfrm>
              <a:off x="2042858" y="2484204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732C304E-B63A-65E7-4574-65848C305CF0}"/>
                </a:ext>
              </a:extLst>
            </p:cNvPr>
            <p:cNvSpPr/>
            <p:nvPr/>
          </p:nvSpPr>
          <p:spPr>
            <a:xfrm>
              <a:off x="1912492" y="2484204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(7.3)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A427BD98-5F59-FCC5-BE8F-4EE18A438F60}"/>
                </a:ext>
              </a:extLst>
            </p:cNvPr>
            <p:cNvSpPr/>
            <p:nvPr/>
          </p:nvSpPr>
          <p:spPr>
            <a:xfrm>
              <a:off x="445263" y="2989774"/>
              <a:ext cx="1375105" cy="162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Provide options for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57965F41-518B-E793-C326-57B8653E6A30}"/>
                </a:ext>
              </a:extLst>
            </p:cNvPr>
            <p:cNvSpPr/>
            <p:nvPr/>
          </p:nvSpPr>
          <p:spPr>
            <a:xfrm>
              <a:off x="445263" y="3152351"/>
              <a:ext cx="2770409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Sustaining Effort &amp; Persistence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58918405-98A9-0851-9AF5-9DDE7948250F}"/>
                </a:ext>
              </a:extLst>
            </p:cNvPr>
            <p:cNvSpPr/>
            <p:nvPr/>
          </p:nvSpPr>
          <p:spPr>
            <a:xfrm>
              <a:off x="2528408" y="3152351"/>
              <a:ext cx="45036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3352FAD5-79B3-47C8-042A-955F80E6EB2C}"/>
                </a:ext>
              </a:extLst>
            </p:cNvPr>
            <p:cNvSpPr/>
            <p:nvPr/>
          </p:nvSpPr>
          <p:spPr>
            <a:xfrm>
              <a:off x="2562252" y="3189477"/>
              <a:ext cx="100810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(8)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5A597131-93C2-90BE-1C2F-15A38AFD0F59}"/>
                </a:ext>
              </a:extLst>
            </p:cNvPr>
            <p:cNvSpPr/>
            <p:nvPr/>
          </p:nvSpPr>
          <p:spPr>
            <a:xfrm>
              <a:off x="539323" y="3402630"/>
              <a:ext cx="223667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Heighten salience of goals and objectives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373D7833-D725-CD5C-6C7E-E1C1AC1427F0}"/>
                </a:ext>
              </a:extLst>
            </p:cNvPr>
            <p:cNvSpPr/>
            <p:nvPr/>
          </p:nvSpPr>
          <p:spPr>
            <a:xfrm>
              <a:off x="2351153" y="3412003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D78A79FE-1D8F-A081-5470-BACFEE86B64F}"/>
                </a:ext>
              </a:extLst>
            </p:cNvPr>
            <p:cNvSpPr/>
            <p:nvPr/>
          </p:nvSpPr>
          <p:spPr>
            <a:xfrm>
              <a:off x="2220787" y="3412003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(8.1)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C1D46C25-98DB-79DA-33B4-DACE844F6682}"/>
                </a:ext>
              </a:extLst>
            </p:cNvPr>
            <p:cNvSpPr/>
            <p:nvPr/>
          </p:nvSpPr>
          <p:spPr>
            <a:xfrm>
              <a:off x="539323" y="3547339"/>
              <a:ext cx="2776530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Vary demands and resources to optimize challenge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5E5FBB11-357E-AEFB-C577-B673306356D4}"/>
                </a:ext>
              </a:extLst>
            </p:cNvPr>
            <p:cNvSpPr/>
            <p:nvPr/>
          </p:nvSpPr>
          <p:spPr>
            <a:xfrm>
              <a:off x="2626759" y="3556712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(8.2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5B0139C1-8E51-89D0-E2AC-1FA9ADE8541F}"/>
                </a:ext>
              </a:extLst>
            </p:cNvPr>
            <p:cNvSpPr/>
            <p:nvPr/>
          </p:nvSpPr>
          <p:spPr>
            <a:xfrm>
              <a:off x="2737823" y="3547339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56B9883-D34D-6F72-7F08-7EBBE40B4511}"/>
                </a:ext>
              </a:extLst>
            </p:cNvPr>
            <p:cNvSpPr/>
            <p:nvPr/>
          </p:nvSpPr>
          <p:spPr>
            <a:xfrm>
              <a:off x="2763523" y="3547339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A7C9793B-09F7-F086-4BC5-A94EAE9B8504}"/>
                </a:ext>
              </a:extLst>
            </p:cNvPr>
            <p:cNvSpPr/>
            <p:nvPr/>
          </p:nvSpPr>
          <p:spPr>
            <a:xfrm>
              <a:off x="539332" y="3692076"/>
              <a:ext cx="198239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Foster collaboration and community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5CB5AEEE-F9E3-56FD-45F2-8D5A70F3FDA4}"/>
                </a:ext>
              </a:extLst>
            </p:cNvPr>
            <p:cNvSpPr/>
            <p:nvPr/>
          </p:nvSpPr>
          <p:spPr>
            <a:xfrm>
              <a:off x="2029755" y="3701420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(8.3)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F86B0A4-CDA5-5603-BB05-C915F762EBF1}"/>
                </a:ext>
              </a:extLst>
            </p:cNvPr>
            <p:cNvSpPr/>
            <p:nvPr/>
          </p:nvSpPr>
          <p:spPr>
            <a:xfrm>
              <a:off x="2160121" y="3701420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05EC328C-B93E-6DDA-08B5-963C94E07A23}"/>
                </a:ext>
              </a:extLst>
            </p:cNvPr>
            <p:cNvSpPr/>
            <p:nvPr/>
          </p:nvSpPr>
          <p:spPr>
            <a:xfrm>
              <a:off x="539323" y="3836754"/>
              <a:ext cx="1967035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Increase mastery-oriented feedback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641AC6D8-2024-0688-CF5C-F4B11F2FAA3D}"/>
                </a:ext>
              </a:extLst>
            </p:cNvPr>
            <p:cNvSpPr/>
            <p:nvPr/>
          </p:nvSpPr>
          <p:spPr>
            <a:xfrm>
              <a:off x="2018223" y="3846127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(8.4)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72C83ADB-0F4C-A241-2982-8DFC1801C574}"/>
                </a:ext>
              </a:extLst>
            </p:cNvPr>
            <p:cNvSpPr/>
            <p:nvPr/>
          </p:nvSpPr>
          <p:spPr>
            <a:xfrm>
              <a:off x="2148589" y="3846127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FFB55513-20AF-FA14-CD5F-6DD3C07B4B46}"/>
                </a:ext>
              </a:extLst>
            </p:cNvPr>
            <p:cNvSpPr/>
            <p:nvPr/>
          </p:nvSpPr>
          <p:spPr>
            <a:xfrm>
              <a:off x="445263" y="4606183"/>
              <a:ext cx="1375105" cy="1629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Provide options for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81AD72EB-2C82-F973-131C-98BA0A171F4F}"/>
                </a:ext>
              </a:extLst>
            </p:cNvPr>
            <p:cNvSpPr/>
            <p:nvPr/>
          </p:nvSpPr>
          <p:spPr>
            <a:xfrm>
              <a:off x="445263" y="4768760"/>
              <a:ext cx="1396117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Self Regulation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27FBD7CF-60E6-8BE0-46A6-06A20CE025A5}"/>
                </a:ext>
              </a:extLst>
            </p:cNvPr>
            <p:cNvSpPr/>
            <p:nvPr/>
          </p:nvSpPr>
          <p:spPr>
            <a:xfrm>
              <a:off x="1495045" y="4805886"/>
              <a:ext cx="100810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(9)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CC245E62-8B46-521E-AB39-A11853E19CD6}"/>
                </a:ext>
              </a:extLst>
            </p:cNvPr>
            <p:cNvSpPr/>
            <p:nvPr/>
          </p:nvSpPr>
          <p:spPr>
            <a:xfrm>
              <a:off x="539323" y="5019039"/>
              <a:ext cx="2081242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Promote expectations and beliefs that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2C36EE27-0EF7-FAD7-C0A7-537280763789}"/>
                </a:ext>
              </a:extLst>
            </p:cNvPr>
            <p:cNvSpPr/>
            <p:nvPr/>
          </p:nvSpPr>
          <p:spPr>
            <a:xfrm>
              <a:off x="539323" y="5163776"/>
              <a:ext cx="1105808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optimize motivation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EA9BFC21-37F7-42ED-E6F8-0385437A878A}"/>
                </a:ext>
              </a:extLst>
            </p:cNvPr>
            <p:cNvSpPr/>
            <p:nvPr/>
          </p:nvSpPr>
          <p:spPr>
            <a:xfrm>
              <a:off x="1370686" y="5173120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(9.1)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2C0AFEF5-1642-5CF1-E702-0093CBC45357}"/>
                </a:ext>
              </a:extLst>
            </p:cNvPr>
            <p:cNvSpPr/>
            <p:nvPr/>
          </p:nvSpPr>
          <p:spPr>
            <a:xfrm>
              <a:off x="1501052" y="5173120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51BB0FF6-BCBA-471A-4213-B8FFA4876353}"/>
                </a:ext>
              </a:extLst>
            </p:cNvPr>
            <p:cNvSpPr/>
            <p:nvPr/>
          </p:nvSpPr>
          <p:spPr>
            <a:xfrm>
              <a:off x="539323" y="5308455"/>
              <a:ext cx="2477213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Facilitate personal coping skills and strategies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D6315C3B-08CB-7F3F-D993-0C8CD57996E7}"/>
                </a:ext>
              </a:extLst>
            </p:cNvPr>
            <p:cNvSpPr/>
            <p:nvPr/>
          </p:nvSpPr>
          <p:spPr>
            <a:xfrm>
              <a:off x="2401728" y="5317828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(9.2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3024ED98-26B8-460C-A9FD-8182513394E9}"/>
                </a:ext>
              </a:extLst>
            </p:cNvPr>
            <p:cNvSpPr/>
            <p:nvPr/>
          </p:nvSpPr>
          <p:spPr>
            <a:xfrm>
              <a:off x="2512792" y="5308455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07724C9-DECD-4176-720F-8DFAFDD2681B}"/>
                </a:ext>
              </a:extLst>
            </p:cNvPr>
            <p:cNvSpPr/>
            <p:nvPr/>
          </p:nvSpPr>
          <p:spPr>
            <a:xfrm>
              <a:off x="2538492" y="5308455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61C26D72-3F7B-BF0D-FACC-E87B25A9D9B4}"/>
                </a:ext>
              </a:extLst>
            </p:cNvPr>
            <p:cNvSpPr/>
            <p:nvPr/>
          </p:nvSpPr>
          <p:spPr>
            <a:xfrm>
              <a:off x="539350" y="5453192"/>
              <a:ext cx="2136556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Develop self-assessment and reflection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5C5B48DD-75E2-E212-5483-E8C6815E3F4C}"/>
                </a:ext>
              </a:extLst>
            </p:cNvPr>
            <p:cNvSpPr/>
            <p:nvPr/>
          </p:nvSpPr>
          <p:spPr>
            <a:xfrm>
              <a:off x="2145621" y="5462537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(9.3)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130BD48E-BD8C-2097-7806-8D3592913712}"/>
                </a:ext>
              </a:extLst>
            </p:cNvPr>
            <p:cNvSpPr/>
            <p:nvPr/>
          </p:nvSpPr>
          <p:spPr>
            <a:xfrm>
              <a:off x="2275987" y="5462537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427EB679-0B6A-432A-B527-9C0C3F60EA78}"/>
                </a:ext>
              </a:extLst>
            </p:cNvPr>
            <p:cNvSpPr/>
            <p:nvPr/>
          </p:nvSpPr>
          <p:spPr>
            <a:xfrm>
              <a:off x="3184524" y="396590"/>
              <a:ext cx="1952031" cy="1629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Provide multiple means of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7E050527-5F44-36DB-5A46-46D79C5B7799}"/>
                </a:ext>
              </a:extLst>
            </p:cNvPr>
            <p:cNvSpPr/>
            <p:nvPr/>
          </p:nvSpPr>
          <p:spPr>
            <a:xfrm>
              <a:off x="3184524" y="545593"/>
              <a:ext cx="2088268" cy="2859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1232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Representation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3BB2258D-75F5-0147-75E0-DC41745E5C8C}"/>
                </a:ext>
              </a:extLst>
            </p:cNvPr>
            <p:cNvSpPr/>
            <p:nvPr/>
          </p:nvSpPr>
          <p:spPr>
            <a:xfrm>
              <a:off x="3821858" y="1221456"/>
              <a:ext cx="1180013" cy="1221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18171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Recognition Networks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A64CFA07-1244-B3CD-1360-780AEEC72DC1}"/>
                </a:ext>
              </a:extLst>
            </p:cNvPr>
            <p:cNvSpPr/>
            <p:nvPr/>
          </p:nvSpPr>
          <p:spPr>
            <a:xfrm>
              <a:off x="3821858" y="1348488"/>
              <a:ext cx="1278868" cy="1221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18171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The “WHAT” of Learning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66" name="Picture 365">
              <a:extLst>
                <a:ext uri="{FF2B5EF4-FFF2-40B4-BE49-F238E27FC236}">
                  <a16:creationId xmlns:a16="http://schemas.microsoft.com/office/drawing/2014/main" id="{2F858FA3-9521-6521-FED9-27AF3CB1A5D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689643" y="739142"/>
              <a:ext cx="930746" cy="744597"/>
            </a:xfrm>
            <a:prstGeom prst="rect">
              <a:avLst/>
            </a:prstGeom>
          </p:spPr>
        </p:pic>
        <p:pic>
          <p:nvPicPr>
            <p:cNvPr id="367" name="Picture 366">
              <a:extLst>
                <a:ext uri="{FF2B5EF4-FFF2-40B4-BE49-F238E27FC236}">
                  <a16:creationId xmlns:a16="http://schemas.microsoft.com/office/drawing/2014/main" id="{8E5AA564-403E-EE87-CB0F-6C0032B3BD7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492045" y="755546"/>
              <a:ext cx="910856" cy="728685"/>
            </a:xfrm>
            <a:prstGeom prst="rect">
              <a:avLst/>
            </a:prstGeom>
          </p:spPr>
        </p:pic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F5EB3539-2AFA-6225-B154-B2E746A459D2}"/>
                </a:ext>
              </a:extLst>
            </p:cNvPr>
            <p:cNvSpPr/>
            <p:nvPr/>
          </p:nvSpPr>
          <p:spPr>
            <a:xfrm>
              <a:off x="3184524" y="1772557"/>
              <a:ext cx="1375105" cy="162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Provide options for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96190EE0-1707-771F-9452-F1D343ADD7C9}"/>
                </a:ext>
              </a:extLst>
            </p:cNvPr>
            <p:cNvSpPr/>
            <p:nvPr/>
          </p:nvSpPr>
          <p:spPr>
            <a:xfrm>
              <a:off x="3184524" y="1935135"/>
              <a:ext cx="971913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Perception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80EBD64A-42C7-B633-782F-EB0E58D443AB}"/>
                </a:ext>
              </a:extLst>
            </p:cNvPr>
            <p:cNvSpPr/>
            <p:nvPr/>
          </p:nvSpPr>
          <p:spPr>
            <a:xfrm>
              <a:off x="3915415" y="1935135"/>
              <a:ext cx="45036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629793A3-DF62-0C0E-EB65-FDE3588B1E92}"/>
                </a:ext>
              </a:extLst>
            </p:cNvPr>
            <p:cNvSpPr/>
            <p:nvPr/>
          </p:nvSpPr>
          <p:spPr>
            <a:xfrm>
              <a:off x="3949221" y="1972260"/>
              <a:ext cx="100810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(1)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398E4A97-CECF-DAF1-3508-5FA54F42EE55}"/>
                </a:ext>
              </a:extLst>
            </p:cNvPr>
            <p:cNvSpPr/>
            <p:nvPr/>
          </p:nvSpPr>
          <p:spPr>
            <a:xfrm>
              <a:off x="3278584" y="2185414"/>
              <a:ext cx="2843275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Offer ways of customizing the display of information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0D31FA1A-8F28-5B26-E498-D7C710346EF4}"/>
                </a:ext>
              </a:extLst>
            </p:cNvPr>
            <p:cNvSpPr/>
            <p:nvPr/>
          </p:nvSpPr>
          <p:spPr>
            <a:xfrm>
              <a:off x="5546454" y="2194787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6CC1DB8A-CEF2-9AFD-1DC1-9BCBD052AB57}"/>
                </a:ext>
              </a:extLst>
            </p:cNvPr>
            <p:cNvSpPr/>
            <p:nvPr/>
          </p:nvSpPr>
          <p:spPr>
            <a:xfrm>
              <a:off x="5416088" y="2194787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(1.1)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C6096E1B-3A7A-B71B-6F46-5EDFDA66AE2B}"/>
                </a:ext>
              </a:extLst>
            </p:cNvPr>
            <p:cNvSpPr/>
            <p:nvPr/>
          </p:nvSpPr>
          <p:spPr>
            <a:xfrm>
              <a:off x="3278584" y="2330121"/>
              <a:ext cx="2304459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Offer alternatives for auditory information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FCB13766-2C35-FCFB-BCFB-78F808592EF4}"/>
                </a:ext>
              </a:extLst>
            </p:cNvPr>
            <p:cNvSpPr/>
            <p:nvPr/>
          </p:nvSpPr>
          <p:spPr>
            <a:xfrm>
              <a:off x="5011175" y="2339495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(1.2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7A8ED8CE-0352-97C6-91CB-59060F43E45B}"/>
                </a:ext>
              </a:extLst>
            </p:cNvPr>
            <p:cNvSpPr/>
            <p:nvPr/>
          </p:nvSpPr>
          <p:spPr>
            <a:xfrm>
              <a:off x="5147940" y="2330121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6CA51274-CE68-059D-3C45-2341B87234F9}"/>
                </a:ext>
              </a:extLst>
            </p:cNvPr>
            <p:cNvSpPr/>
            <p:nvPr/>
          </p:nvSpPr>
          <p:spPr>
            <a:xfrm>
              <a:off x="5122240" y="2330121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DE01341B-E90C-6728-9128-4A831E1A9BCC}"/>
                </a:ext>
              </a:extLst>
            </p:cNvPr>
            <p:cNvSpPr/>
            <p:nvPr/>
          </p:nvSpPr>
          <p:spPr>
            <a:xfrm>
              <a:off x="3278602" y="2474858"/>
              <a:ext cx="2159998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Offer alternatives for visual information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2A9BA130-FBC6-54C0-0C5E-1D8142BA9454}"/>
                </a:ext>
              </a:extLst>
            </p:cNvPr>
            <p:cNvSpPr/>
            <p:nvPr/>
          </p:nvSpPr>
          <p:spPr>
            <a:xfrm>
              <a:off x="5032926" y="2484204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51946CEC-D8DE-0CD4-A723-8230CE701E00}"/>
                </a:ext>
              </a:extLst>
            </p:cNvPr>
            <p:cNvSpPr/>
            <p:nvPr/>
          </p:nvSpPr>
          <p:spPr>
            <a:xfrm>
              <a:off x="4902560" y="2484204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(1.3)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D2D1069F-A628-944F-9DCB-FA52D5F7DE41}"/>
                </a:ext>
              </a:extLst>
            </p:cNvPr>
            <p:cNvSpPr/>
            <p:nvPr/>
          </p:nvSpPr>
          <p:spPr>
            <a:xfrm>
              <a:off x="3185664" y="2998425"/>
              <a:ext cx="1375105" cy="162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Provide options for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D44FDAD1-B743-ABE2-F29A-DD1EEBE3C626}"/>
                </a:ext>
              </a:extLst>
            </p:cNvPr>
            <p:cNvSpPr/>
            <p:nvPr/>
          </p:nvSpPr>
          <p:spPr>
            <a:xfrm>
              <a:off x="3185664" y="3161003"/>
              <a:ext cx="1843013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Language &amp; Symbols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9F045F3E-B168-C76D-A704-C161A30F581C}"/>
                </a:ext>
              </a:extLst>
            </p:cNvPr>
            <p:cNvSpPr/>
            <p:nvPr/>
          </p:nvSpPr>
          <p:spPr>
            <a:xfrm>
              <a:off x="4571389" y="3161003"/>
              <a:ext cx="45036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70B0F46-CF35-30BD-97A4-0174E96E64EF}"/>
                </a:ext>
              </a:extLst>
            </p:cNvPr>
            <p:cNvSpPr/>
            <p:nvPr/>
          </p:nvSpPr>
          <p:spPr>
            <a:xfrm>
              <a:off x="4605236" y="3198128"/>
              <a:ext cx="100810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(2)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77B02480-1D4F-6774-AE1C-18DB791CCCC2}"/>
                </a:ext>
              </a:extLst>
            </p:cNvPr>
            <p:cNvSpPr/>
            <p:nvPr/>
          </p:nvSpPr>
          <p:spPr>
            <a:xfrm>
              <a:off x="3279724" y="3411281"/>
              <a:ext cx="1698667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Clarify vocabulary and symbols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8F76A41-BBDE-4D9F-F6E1-7B3799FD8DC3}"/>
                </a:ext>
              </a:extLst>
            </p:cNvPr>
            <p:cNvSpPr/>
            <p:nvPr/>
          </p:nvSpPr>
          <p:spPr>
            <a:xfrm>
              <a:off x="4687151" y="3420655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EE8AD9D7-A364-F71C-8444-982D285732EA}"/>
                </a:ext>
              </a:extLst>
            </p:cNvPr>
            <p:cNvSpPr/>
            <p:nvPr/>
          </p:nvSpPr>
          <p:spPr>
            <a:xfrm>
              <a:off x="4556785" y="3420655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(2.1)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212F9AE7-3884-252B-7878-90B1D0BFA58E}"/>
                </a:ext>
              </a:extLst>
            </p:cNvPr>
            <p:cNvSpPr/>
            <p:nvPr/>
          </p:nvSpPr>
          <p:spPr>
            <a:xfrm>
              <a:off x="3279724" y="3555988"/>
              <a:ext cx="150801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Clarify syntax and structure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62A7906E-557A-38C9-6DAB-C94DE024493B}"/>
                </a:ext>
              </a:extLst>
            </p:cNvPr>
            <p:cNvSpPr/>
            <p:nvPr/>
          </p:nvSpPr>
          <p:spPr>
            <a:xfrm>
              <a:off x="4413447" y="3565362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(2.2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24A018DF-1B5E-60D8-F3C8-396F124FCD9F}"/>
                </a:ext>
              </a:extLst>
            </p:cNvPr>
            <p:cNvSpPr/>
            <p:nvPr/>
          </p:nvSpPr>
          <p:spPr>
            <a:xfrm>
              <a:off x="4550211" y="3555988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4457BDE0-8FC1-3C1D-DB81-764C1164A38D}"/>
                </a:ext>
              </a:extLst>
            </p:cNvPr>
            <p:cNvSpPr/>
            <p:nvPr/>
          </p:nvSpPr>
          <p:spPr>
            <a:xfrm>
              <a:off x="4524511" y="3555988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C329E7E3-8CA1-8F14-6C74-A4B3F6A5FFF3}"/>
                </a:ext>
              </a:extLst>
            </p:cNvPr>
            <p:cNvSpPr/>
            <p:nvPr/>
          </p:nvSpPr>
          <p:spPr>
            <a:xfrm>
              <a:off x="3279704" y="3700725"/>
              <a:ext cx="2674678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Support decoding of text, mathematical notation,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CDE9C7A-30DD-234F-7F60-4AB92A12671F}"/>
                </a:ext>
              </a:extLst>
            </p:cNvPr>
            <p:cNvSpPr/>
            <p:nvPr/>
          </p:nvSpPr>
          <p:spPr>
            <a:xfrm>
              <a:off x="3279704" y="3845462"/>
              <a:ext cx="71145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and symbols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2B66C608-BB74-689F-88C9-4DB750CE0FD8}"/>
                </a:ext>
              </a:extLst>
            </p:cNvPr>
            <p:cNvSpPr/>
            <p:nvPr/>
          </p:nvSpPr>
          <p:spPr>
            <a:xfrm>
              <a:off x="3944943" y="3854779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66481EBD-E815-25F1-803E-15090BEEE7CD}"/>
                </a:ext>
              </a:extLst>
            </p:cNvPr>
            <p:cNvSpPr/>
            <p:nvPr/>
          </p:nvSpPr>
          <p:spPr>
            <a:xfrm>
              <a:off x="3814577" y="3854779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(2.3)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2AA66302-7243-9C9C-CD34-F1D9D60F5A12}"/>
                </a:ext>
              </a:extLst>
            </p:cNvPr>
            <p:cNvSpPr/>
            <p:nvPr/>
          </p:nvSpPr>
          <p:spPr>
            <a:xfrm>
              <a:off x="3279724" y="3990114"/>
              <a:ext cx="2270856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Promote understanding across languages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4A36A079-8AC2-4087-DE25-0BCC055B0EFC}"/>
                </a:ext>
              </a:extLst>
            </p:cNvPr>
            <p:cNvSpPr/>
            <p:nvPr/>
          </p:nvSpPr>
          <p:spPr>
            <a:xfrm>
              <a:off x="4987007" y="3999488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(2.4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18ED32BF-E56B-5F25-0F8B-BEBE89B44333}"/>
                </a:ext>
              </a:extLst>
            </p:cNvPr>
            <p:cNvSpPr/>
            <p:nvPr/>
          </p:nvSpPr>
          <p:spPr>
            <a:xfrm>
              <a:off x="5098070" y="3990114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F483B6A4-B00D-042D-250E-8F5229361C56}"/>
                </a:ext>
              </a:extLst>
            </p:cNvPr>
            <p:cNvSpPr/>
            <p:nvPr/>
          </p:nvSpPr>
          <p:spPr>
            <a:xfrm>
              <a:off x="5123770" y="3990114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0B834588-9B48-A8A6-8486-FC07A6C5FA9B}"/>
                </a:ext>
              </a:extLst>
            </p:cNvPr>
            <p:cNvSpPr/>
            <p:nvPr/>
          </p:nvSpPr>
          <p:spPr>
            <a:xfrm>
              <a:off x="3279698" y="4134851"/>
              <a:ext cx="1806638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Illustrate through multiple media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F20E080C-9B0B-4E26-EA42-E2D4EECEBD36}"/>
                </a:ext>
              </a:extLst>
            </p:cNvPr>
            <p:cNvSpPr/>
            <p:nvPr/>
          </p:nvSpPr>
          <p:spPr>
            <a:xfrm>
              <a:off x="4637927" y="4144195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(2.5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35A91355-2F43-0996-3981-D89DA44E4642}"/>
                </a:ext>
              </a:extLst>
            </p:cNvPr>
            <p:cNvSpPr/>
            <p:nvPr/>
          </p:nvSpPr>
          <p:spPr>
            <a:xfrm>
              <a:off x="4774691" y="4134821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EB08A53A-ECE6-1154-CE24-8635F5B4C4A1}"/>
                </a:ext>
              </a:extLst>
            </p:cNvPr>
            <p:cNvSpPr/>
            <p:nvPr/>
          </p:nvSpPr>
          <p:spPr>
            <a:xfrm>
              <a:off x="4748991" y="4134821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8C511437-A2C2-8E16-1748-29DFCD2D3305}"/>
                </a:ext>
              </a:extLst>
            </p:cNvPr>
            <p:cNvSpPr/>
            <p:nvPr/>
          </p:nvSpPr>
          <p:spPr>
            <a:xfrm>
              <a:off x="3184524" y="4598626"/>
              <a:ext cx="1375105" cy="162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Provide options for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AD4E5ABD-86E8-5A32-48CF-525AA5C2A39D}"/>
                </a:ext>
              </a:extLst>
            </p:cNvPr>
            <p:cNvSpPr/>
            <p:nvPr/>
          </p:nvSpPr>
          <p:spPr>
            <a:xfrm>
              <a:off x="3184524" y="4761204"/>
              <a:ext cx="1409801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Comprehension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B73A2C15-17EB-515B-C468-FAC2DC004D62}"/>
                </a:ext>
              </a:extLst>
            </p:cNvPr>
            <p:cNvSpPr/>
            <p:nvPr/>
          </p:nvSpPr>
          <p:spPr>
            <a:xfrm>
              <a:off x="4244655" y="4761204"/>
              <a:ext cx="45036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C907962F-5C8E-EC53-66D4-C9BE2546BF0E}"/>
                </a:ext>
              </a:extLst>
            </p:cNvPr>
            <p:cNvSpPr/>
            <p:nvPr/>
          </p:nvSpPr>
          <p:spPr>
            <a:xfrm>
              <a:off x="4278502" y="4798329"/>
              <a:ext cx="100810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(3)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63F0715-9778-FBE3-E92B-BFA58FC4178D}"/>
                </a:ext>
              </a:extLst>
            </p:cNvPr>
            <p:cNvSpPr/>
            <p:nvPr/>
          </p:nvSpPr>
          <p:spPr>
            <a:xfrm>
              <a:off x="3278584" y="5011483"/>
              <a:ext cx="2274897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Activate or supply background knowledge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214B38E2-607B-3BFD-3A7D-9404749D17E6}"/>
                </a:ext>
              </a:extLst>
            </p:cNvPr>
            <p:cNvSpPr/>
            <p:nvPr/>
          </p:nvSpPr>
          <p:spPr>
            <a:xfrm>
              <a:off x="5119115" y="5020856"/>
              <a:ext cx="22518" cy="9164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8481802F-795E-FD40-2C71-7B342DEC6897}"/>
                </a:ext>
              </a:extLst>
            </p:cNvPr>
            <p:cNvSpPr/>
            <p:nvPr/>
          </p:nvSpPr>
          <p:spPr>
            <a:xfrm>
              <a:off x="4988748" y="5020856"/>
              <a:ext cx="173387" cy="9164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(3.1)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70BC2141-6825-C3B1-87BB-328D40F25628}"/>
                </a:ext>
              </a:extLst>
            </p:cNvPr>
            <p:cNvSpPr/>
            <p:nvPr/>
          </p:nvSpPr>
          <p:spPr>
            <a:xfrm>
              <a:off x="3278584" y="5156190"/>
              <a:ext cx="2445225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Highlight patterns, critical features, big ideas,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D51DEEE7-E583-0ADC-3114-8BC6EF551D29}"/>
                </a:ext>
              </a:extLst>
            </p:cNvPr>
            <p:cNvSpPr/>
            <p:nvPr/>
          </p:nvSpPr>
          <p:spPr>
            <a:xfrm>
              <a:off x="3278584" y="5300927"/>
              <a:ext cx="962963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and relationships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5B9DDC4E-40A6-200E-4203-4C65CC748DEC}"/>
                </a:ext>
              </a:extLst>
            </p:cNvPr>
            <p:cNvSpPr/>
            <p:nvPr/>
          </p:nvSpPr>
          <p:spPr>
            <a:xfrm>
              <a:off x="4002518" y="5310271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(3.2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928E616C-D3B2-B6AF-4DE0-978251DAEAEA}"/>
                </a:ext>
              </a:extLst>
            </p:cNvPr>
            <p:cNvSpPr/>
            <p:nvPr/>
          </p:nvSpPr>
          <p:spPr>
            <a:xfrm>
              <a:off x="4113581" y="5300899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F9DE947D-8E08-BECF-66B7-71D59C276D85}"/>
                </a:ext>
              </a:extLst>
            </p:cNvPr>
            <p:cNvSpPr/>
            <p:nvPr/>
          </p:nvSpPr>
          <p:spPr>
            <a:xfrm>
              <a:off x="4139281" y="5300899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FD61C1D0-8138-AD35-2708-D810C28148BF}"/>
                </a:ext>
              </a:extLst>
            </p:cNvPr>
            <p:cNvSpPr/>
            <p:nvPr/>
          </p:nvSpPr>
          <p:spPr>
            <a:xfrm>
              <a:off x="3278587" y="5445636"/>
              <a:ext cx="2559663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Guide information processing and visualization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3B55583F-712F-D57D-DDE5-6FAC6FF9D63B}"/>
                </a:ext>
              </a:extLst>
            </p:cNvPr>
            <p:cNvSpPr/>
            <p:nvPr/>
          </p:nvSpPr>
          <p:spPr>
            <a:xfrm>
              <a:off x="5202884" y="5454980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(3.3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04702478-992D-CA81-B61B-3E62E3DB0AB0}"/>
                </a:ext>
              </a:extLst>
            </p:cNvPr>
            <p:cNvSpPr/>
            <p:nvPr/>
          </p:nvSpPr>
          <p:spPr>
            <a:xfrm>
              <a:off x="5313948" y="5445607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666DE7F2-B8FC-87E0-E329-71660DA530EA}"/>
                </a:ext>
              </a:extLst>
            </p:cNvPr>
            <p:cNvSpPr/>
            <p:nvPr/>
          </p:nvSpPr>
          <p:spPr>
            <a:xfrm>
              <a:off x="5339648" y="5445607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F4912726-B00C-085D-20F7-ECD210C1FF29}"/>
                </a:ext>
              </a:extLst>
            </p:cNvPr>
            <p:cNvSpPr/>
            <p:nvPr/>
          </p:nvSpPr>
          <p:spPr>
            <a:xfrm>
              <a:off x="3278601" y="5590344"/>
              <a:ext cx="2031125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Maximize transfer and generalization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313DD7CC-E326-3B77-BC4B-312BEBFB7DD7}"/>
                </a:ext>
              </a:extLst>
            </p:cNvPr>
            <p:cNvSpPr/>
            <p:nvPr/>
          </p:nvSpPr>
          <p:spPr>
            <a:xfrm>
              <a:off x="4805603" y="5599688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(3.4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61DD58B6-6308-E65C-19DF-3EB945F8ABDA}"/>
                </a:ext>
              </a:extLst>
            </p:cNvPr>
            <p:cNvSpPr/>
            <p:nvPr/>
          </p:nvSpPr>
          <p:spPr>
            <a:xfrm>
              <a:off x="4942367" y="5590314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22E50BF3-B1E0-2846-C7FE-E7D12C3A67F0}"/>
                </a:ext>
              </a:extLst>
            </p:cNvPr>
            <p:cNvSpPr/>
            <p:nvPr/>
          </p:nvSpPr>
          <p:spPr>
            <a:xfrm>
              <a:off x="4916667" y="5590314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428587C6-AAF0-3AE6-1F21-0A75E3162330}"/>
                </a:ext>
              </a:extLst>
            </p:cNvPr>
            <p:cNvSpPr/>
            <p:nvPr/>
          </p:nvSpPr>
          <p:spPr>
            <a:xfrm>
              <a:off x="5938301" y="396590"/>
              <a:ext cx="1952030" cy="1629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Provide multiple means of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44F73C5E-3CC7-17EF-7DB2-A5CD6D5A475C}"/>
                </a:ext>
              </a:extLst>
            </p:cNvPr>
            <p:cNvSpPr/>
            <p:nvPr/>
          </p:nvSpPr>
          <p:spPr>
            <a:xfrm>
              <a:off x="5938301" y="545593"/>
              <a:ext cx="869955" cy="2859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1232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Action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0576C1AB-DAE8-3EFC-5F73-750ECE644DF5}"/>
                </a:ext>
              </a:extLst>
            </p:cNvPr>
            <p:cNvSpPr/>
            <p:nvPr/>
          </p:nvSpPr>
          <p:spPr>
            <a:xfrm>
              <a:off x="6592549" y="584461"/>
              <a:ext cx="52700" cy="21447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924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3CF7A808-D76F-2516-8040-D7BB5460DDA9}"/>
                </a:ext>
              </a:extLst>
            </p:cNvPr>
            <p:cNvSpPr/>
            <p:nvPr/>
          </p:nvSpPr>
          <p:spPr>
            <a:xfrm>
              <a:off x="6632137" y="555310"/>
              <a:ext cx="190024" cy="2680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1155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&amp;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70AD6E4F-1542-5EB2-9FA1-C7E1EE096409}"/>
                </a:ext>
              </a:extLst>
            </p:cNvPr>
            <p:cNvSpPr/>
            <p:nvPr/>
          </p:nvSpPr>
          <p:spPr>
            <a:xfrm>
              <a:off x="6775012" y="584461"/>
              <a:ext cx="52700" cy="21447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924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15EE409B-6995-D436-82B4-1C3B791D6405}"/>
                </a:ext>
              </a:extLst>
            </p:cNvPr>
            <p:cNvSpPr/>
            <p:nvPr/>
          </p:nvSpPr>
          <p:spPr>
            <a:xfrm>
              <a:off x="6814601" y="545593"/>
              <a:ext cx="1456950" cy="2859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1232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Expression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11B1685A-399D-1FDF-040E-70A69DA7AAE2}"/>
                </a:ext>
              </a:extLst>
            </p:cNvPr>
            <p:cNvSpPr/>
            <p:nvPr/>
          </p:nvSpPr>
          <p:spPr>
            <a:xfrm>
              <a:off x="6705132" y="1208778"/>
              <a:ext cx="1013601" cy="1221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18171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Strategic Networks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4EF2CC5E-ACBF-419F-D798-59FB93A9135A}"/>
                </a:ext>
              </a:extLst>
            </p:cNvPr>
            <p:cNvSpPr/>
            <p:nvPr/>
          </p:nvSpPr>
          <p:spPr>
            <a:xfrm>
              <a:off x="6705132" y="1335811"/>
              <a:ext cx="1231866" cy="1221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18171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The “HOW” of Learning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33" name="Picture 432">
              <a:extLst>
                <a:ext uri="{FF2B5EF4-FFF2-40B4-BE49-F238E27FC236}">
                  <a16:creationId xmlns:a16="http://schemas.microsoft.com/office/drawing/2014/main" id="{C7AB83DB-F2E7-4437-7566-7AF0C5D11ADC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7492045" y="742846"/>
              <a:ext cx="910856" cy="728685"/>
            </a:xfrm>
            <a:prstGeom prst="rect">
              <a:avLst/>
            </a:prstGeom>
          </p:spPr>
        </p:pic>
        <p:pic>
          <p:nvPicPr>
            <p:cNvPr id="434" name="Picture 433">
              <a:extLst>
                <a:ext uri="{FF2B5EF4-FFF2-40B4-BE49-F238E27FC236}">
                  <a16:creationId xmlns:a16="http://schemas.microsoft.com/office/drawing/2014/main" id="{254D6436-326B-5E85-00CF-7B9C1FE1BDCD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942437" y="753889"/>
              <a:ext cx="923544" cy="752856"/>
            </a:xfrm>
            <a:prstGeom prst="rect">
              <a:avLst/>
            </a:prstGeom>
          </p:spPr>
        </p:pic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054C0713-9679-E9F0-47CA-62685EA49E75}"/>
                </a:ext>
              </a:extLst>
            </p:cNvPr>
            <p:cNvSpPr/>
            <p:nvPr/>
          </p:nvSpPr>
          <p:spPr>
            <a:xfrm>
              <a:off x="5938301" y="1772557"/>
              <a:ext cx="1375105" cy="162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Provide options for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766BD101-9DF5-1DAC-39D9-F3EB8F107D01}"/>
                </a:ext>
              </a:extLst>
            </p:cNvPr>
            <p:cNvSpPr/>
            <p:nvPr/>
          </p:nvSpPr>
          <p:spPr>
            <a:xfrm>
              <a:off x="5938301" y="1935135"/>
              <a:ext cx="1363552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Physical Action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264515FD-5FC2-1E7D-C80F-DB638C731CEA}"/>
                </a:ext>
              </a:extLst>
            </p:cNvPr>
            <p:cNvSpPr/>
            <p:nvPr/>
          </p:nvSpPr>
          <p:spPr>
            <a:xfrm>
              <a:off x="6963658" y="1935135"/>
              <a:ext cx="45036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CB2A6542-17D2-D993-A3E2-84F4F549F302}"/>
                </a:ext>
              </a:extLst>
            </p:cNvPr>
            <p:cNvSpPr/>
            <p:nvPr/>
          </p:nvSpPr>
          <p:spPr>
            <a:xfrm>
              <a:off x="6997430" y="1972260"/>
              <a:ext cx="10081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(4)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D3309FDA-0C61-D330-BBA1-ED470E19E648}"/>
                </a:ext>
              </a:extLst>
            </p:cNvPr>
            <p:cNvSpPr/>
            <p:nvPr/>
          </p:nvSpPr>
          <p:spPr>
            <a:xfrm>
              <a:off x="6032362" y="2185414"/>
              <a:ext cx="2524789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Vary the methods for response and navigation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1A36BE6C-0CFA-1035-6636-C6E223D0B770}"/>
                </a:ext>
              </a:extLst>
            </p:cNvPr>
            <p:cNvSpPr/>
            <p:nvPr/>
          </p:nvSpPr>
          <p:spPr>
            <a:xfrm>
              <a:off x="7930504" y="2194787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(4.1)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239DE183-6794-8121-63E1-CE46AB359EF9}"/>
                </a:ext>
              </a:extLst>
            </p:cNvPr>
            <p:cNvSpPr/>
            <p:nvPr/>
          </p:nvSpPr>
          <p:spPr>
            <a:xfrm>
              <a:off x="8060870" y="2194787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00F64F27-62A0-7C19-EF51-E52D4FF83DE2}"/>
                </a:ext>
              </a:extLst>
            </p:cNvPr>
            <p:cNvSpPr/>
            <p:nvPr/>
          </p:nvSpPr>
          <p:spPr>
            <a:xfrm>
              <a:off x="6032362" y="2330121"/>
              <a:ext cx="2761056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Optimize access to tools and assistive technologies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357CE53D-C0C3-211E-5782-396A8391C969}"/>
                </a:ext>
              </a:extLst>
            </p:cNvPr>
            <p:cNvSpPr/>
            <p:nvPr/>
          </p:nvSpPr>
          <p:spPr>
            <a:xfrm>
              <a:off x="8108138" y="2339495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(4.2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1B5957B0-BF1E-93A0-5601-985E3AF9C198}"/>
                </a:ext>
              </a:extLst>
            </p:cNvPr>
            <p:cNvSpPr/>
            <p:nvPr/>
          </p:nvSpPr>
          <p:spPr>
            <a:xfrm>
              <a:off x="8244903" y="2330121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7988D44C-869F-18BE-41C1-CABC6587A5B4}"/>
                </a:ext>
              </a:extLst>
            </p:cNvPr>
            <p:cNvSpPr/>
            <p:nvPr/>
          </p:nvSpPr>
          <p:spPr>
            <a:xfrm>
              <a:off x="8219203" y="2330121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10BA1BA8-7EA1-0CDE-02A1-CD66D925031D}"/>
                </a:ext>
              </a:extLst>
            </p:cNvPr>
            <p:cNvSpPr/>
            <p:nvPr/>
          </p:nvSpPr>
          <p:spPr>
            <a:xfrm>
              <a:off x="5938301" y="2998425"/>
              <a:ext cx="1375105" cy="162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Provide options for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FBC60BCC-BB5E-0009-1D53-D7548B33971D}"/>
                </a:ext>
              </a:extLst>
            </p:cNvPr>
            <p:cNvSpPr/>
            <p:nvPr/>
          </p:nvSpPr>
          <p:spPr>
            <a:xfrm>
              <a:off x="5938301" y="3161003"/>
              <a:ext cx="2620925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Expression &amp; Communication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DE9DA22F-DE19-75EF-F812-DDE8BD5B1649}"/>
                </a:ext>
              </a:extLst>
            </p:cNvPr>
            <p:cNvSpPr/>
            <p:nvPr/>
          </p:nvSpPr>
          <p:spPr>
            <a:xfrm>
              <a:off x="7909050" y="3161003"/>
              <a:ext cx="45036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253687F3-C7D2-3B10-D7DF-D225E5EB150F}"/>
                </a:ext>
              </a:extLst>
            </p:cNvPr>
            <p:cNvSpPr/>
            <p:nvPr/>
          </p:nvSpPr>
          <p:spPr>
            <a:xfrm>
              <a:off x="7942859" y="3198128"/>
              <a:ext cx="10081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(5)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C94C2033-5326-9CBF-6ECF-48B726C7465D}"/>
                </a:ext>
              </a:extLst>
            </p:cNvPr>
            <p:cNvSpPr/>
            <p:nvPr/>
          </p:nvSpPr>
          <p:spPr>
            <a:xfrm>
              <a:off x="6032362" y="3411281"/>
              <a:ext cx="2129050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Use multiple media for communication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B7FF6F38-95D9-F3DC-4484-12114089839A}"/>
                </a:ext>
              </a:extLst>
            </p:cNvPr>
            <p:cNvSpPr/>
            <p:nvPr/>
          </p:nvSpPr>
          <p:spPr>
            <a:xfrm>
              <a:off x="7763385" y="3420655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1C70CB1F-4709-9606-2ACA-6924F415B1AA}"/>
                </a:ext>
              </a:extLst>
            </p:cNvPr>
            <p:cNvSpPr/>
            <p:nvPr/>
          </p:nvSpPr>
          <p:spPr>
            <a:xfrm>
              <a:off x="7633019" y="3420655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(5.1)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816CCE14-02A2-1711-0518-F9E95EE12A6F}"/>
                </a:ext>
              </a:extLst>
            </p:cNvPr>
            <p:cNvSpPr/>
            <p:nvPr/>
          </p:nvSpPr>
          <p:spPr>
            <a:xfrm>
              <a:off x="6032362" y="3555988"/>
              <a:ext cx="2825492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Use multiple tools for construction and composition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CD4343DA-7ED0-89D5-B6AF-B46B372B9F7A}"/>
                </a:ext>
              </a:extLst>
            </p:cNvPr>
            <p:cNvSpPr/>
            <p:nvPr/>
          </p:nvSpPr>
          <p:spPr>
            <a:xfrm>
              <a:off x="8156554" y="3565362"/>
              <a:ext cx="14775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(5.2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D0958872-3D4C-5487-3345-33629D00C7E5}"/>
                </a:ext>
              </a:extLst>
            </p:cNvPr>
            <p:cNvSpPr/>
            <p:nvPr/>
          </p:nvSpPr>
          <p:spPr>
            <a:xfrm>
              <a:off x="8293318" y="3555988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97D30638-AF39-A460-AF3B-5EC86B0AA418}"/>
                </a:ext>
              </a:extLst>
            </p:cNvPr>
            <p:cNvSpPr/>
            <p:nvPr/>
          </p:nvSpPr>
          <p:spPr>
            <a:xfrm>
              <a:off x="8267618" y="3555988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C9FC8A54-27C4-1439-C51A-6522B4D7FD9D}"/>
                </a:ext>
              </a:extLst>
            </p:cNvPr>
            <p:cNvSpPr/>
            <p:nvPr/>
          </p:nvSpPr>
          <p:spPr>
            <a:xfrm>
              <a:off x="6032400" y="3700725"/>
              <a:ext cx="2772719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Build fluencies with graduated levels of support for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FF01879F-936F-8A6F-56A7-AB70DA437B1C}"/>
                </a:ext>
              </a:extLst>
            </p:cNvPr>
            <p:cNvSpPr/>
            <p:nvPr/>
          </p:nvSpPr>
          <p:spPr>
            <a:xfrm>
              <a:off x="6032400" y="3845462"/>
              <a:ext cx="1423716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practice and performance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9A255F7A-7FF3-A37B-8ED9-4C65CEA148BF}"/>
                </a:ext>
              </a:extLst>
            </p:cNvPr>
            <p:cNvSpPr/>
            <p:nvPr/>
          </p:nvSpPr>
          <p:spPr>
            <a:xfrm>
              <a:off x="7102788" y="3854779"/>
              <a:ext cx="147752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(5.3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584D9391-E013-5402-CE49-4A3A338B4A65}"/>
                </a:ext>
              </a:extLst>
            </p:cNvPr>
            <p:cNvSpPr/>
            <p:nvPr/>
          </p:nvSpPr>
          <p:spPr>
            <a:xfrm>
              <a:off x="7213852" y="3845406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017E2FC2-BBA3-F059-C326-FE4F300308E5}"/>
                </a:ext>
              </a:extLst>
            </p:cNvPr>
            <p:cNvSpPr/>
            <p:nvPr/>
          </p:nvSpPr>
          <p:spPr>
            <a:xfrm>
              <a:off x="7239552" y="3845406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E1FD3E2D-D3F7-2B2D-E967-C688CA243D27}"/>
                </a:ext>
              </a:extLst>
            </p:cNvPr>
            <p:cNvSpPr/>
            <p:nvPr/>
          </p:nvSpPr>
          <p:spPr>
            <a:xfrm>
              <a:off x="5923829" y="4607759"/>
              <a:ext cx="1375105" cy="162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93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Provide options for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4D7BC727-572D-FBE6-1135-49493C90728D}"/>
                </a:ext>
              </a:extLst>
            </p:cNvPr>
            <p:cNvSpPr/>
            <p:nvPr/>
          </p:nvSpPr>
          <p:spPr>
            <a:xfrm>
              <a:off x="5923829" y="4770336"/>
              <a:ext cx="1788104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Executive Functions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91EA940A-9760-EAA0-119D-AD2FCBDD9D8F}"/>
                </a:ext>
              </a:extLst>
            </p:cNvPr>
            <p:cNvSpPr/>
            <p:nvPr/>
          </p:nvSpPr>
          <p:spPr>
            <a:xfrm>
              <a:off x="7268267" y="4770336"/>
              <a:ext cx="45036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DFF631FC-F79B-B50F-A79A-982EF66F227C}"/>
                </a:ext>
              </a:extLst>
            </p:cNvPr>
            <p:cNvSpPr/>
            <p:nvPr/>
          </p:nvSpPr>
          <p:spPr>
            <a:xfrm>
              <a:off x="7302130" y="4807462"/>
              <a:ext cx="100811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(6)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7A6E236F-2B23-BD7D-B6F6-47276700A74A}"/>
                </a:ext>
              </a:extLst>
            </p:cNvPr>
            <p:cNvSpPr/>
            <p:nvPr/>
          </p:nvSpPr>
          <p:spPr>
            <a:xfrm>
              <a:off x="6017889" y="5020616"/>
              <a:ext cx="1677766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Guide appropriate goal-setting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4DBFCB5E-E541-E23D-9F92-DCB1D6E33D1F}"/>
                </a:ext>
              </a:extLst>
            </p:cNvPr>
            <p:cNvSpPr/>
            <p:nvPr/>
          </p:nvSpPr>
          <p:spPr>
            <a:xfrm>
              <a:off x="7409587" y="5029989"/>
              <a:ext cx="22518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30D94170-27DB-1850-6E73-9D1F2D6EEB95}"/>
                </a:ext>
              </a:extLst>
            </p:cNvPr>
            <p:cNvSpPr/>
            <p:nvPr/>
          </p:nvSpPr>
          <p:spPr>
            <a:xfrm>
              <a:off x="7279220" y="5029989"/>
              <a:ext cx="173387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(6.1)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765C4C6C-F028-5396-F2D9-9B005D7E8F4C}"/>
                </a:ext>
              </a:extLst>
            </p:cNvPr>
            <p:cNvSpPr/>
            <p:nvPr/>
          </p:nvSpPr>
          <p:spPr>
            <a:xfrm>
              <a:off x="6017889" y="5165323"/>
              <a:ext cx="24049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Support planning and strategy development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2C38E249-F67F-E7D7-4894-D21CCF17BDCD}"/>
                </a:ext>
              </a:extLst>
            </p:cNvPr>
            <p:cNvSpPr/>
            <p:nvPr/>
          </p:nvSpPr>
          <p:spPr>
            <a:xfrm>
              <a:off x="7825816" y="5174696"/>
              <a:ext cx="147752" cy="9164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(6.2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F50D71FA-4F34-444A-DB88-13BC8CC76A7B}"/>
                </a:ext>
              </a:extLst>
            </p:cNvPr>
            <p:cNvSpPr/>
            <p:nvPr/>
          </p:nvSpPr>
          <p:spPr>
            <a:xfrm>
              <a:off x="7936881" y="5165323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9C152C8F-9007-654F-462D-1CE5C48723D7}"/>
                </a:ext>
              </a:extLst>
            </p:cNvPr>
            <p:cNvSpPr/>
            <p:nvPr/>
          </p:nvSpPr>
          <p:spPr>
            <a:xfrm>
              <a:off x="7962581" y="5165323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8A8BBC9A-3904-015D-D742-D406E15082BA}"/>
                </a:ext>
              </a:extLst>
            </p:cNvPr>
            <p:cNvSpPr/>
            <p:nvPr/>
          </p:nvSpPr>
          <p:spPr>
            <a:xfrm>
              <a:off x="6017879" y="5310060"/>
              <a:ext cx="2534258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Facilitate managing information and resources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5BE5E505-6B3B-941B-10B4-B6C4096AFE5F}"/>
                </a:ext>
              </a:extLst>
            </p:cNvPr>
            <p:cNvSpPr/>
            <p:nvPr/>
          </p:nvSpPr>
          <p:spPr>
            <a:xfrm>
              <a:off x="7923240" y="5319403"/>
              <a:ext cx="147752" cy="9164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(6.3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93B0253C-7945-6C76-8ECC-660175CEBECD}"/>
                </a:ext>
              </a:extLst>
            </p:cNvPr>
            <p:cNvSpPr/>
            <p:nvPr/>
          </p:nvSpPr>
          <p:spPr>
            <a:xfrm>
              <a:off x="8034304" y="5310030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5FDBE96D-23E7-D9B9-4378-0433CC10EA69}"/>
                </a:ext>
              </a:extLst>
            </p:cNvPr>
            <p:cNvSpPr/>
            <p:nvPr/>
          </p:nvSpPr>
          <p:spPr>
            <a:xfrm>
              <a:off x="8060004" y="5310030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6823AEC0-0AE2-05F0-19D5-A1047178EFA8}"/>
                </a:ext>
              </a:extLst>
            </p:cNvPr>
            <p:cNvSpPr/>
            <p:nvPr/>
          </p:nvSpPr>
          <p:spPr>
            <a:xfrm>
              <a:off x="6017884" y="5454767"/>
              <a:ext cx="2275590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Enhance capacity for monitoring progress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CF8B0BC1-DBB0-5DE3-7F34-923A33C85E17}"/>
                </a:ext>
              </a:extLst>
            </p:cNvPr>
            <p:cNvSpPr/>
            <p:nvPr/>
          </p:nvSpPr>
          <p:spPr>
            <a:xfrm>
              <a:off x="7728732" y="5464112"/>
              <a:ext cx="147752" cy="916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385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(6.4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15535B7E-5DD8-9E37-2D7B-2B874A0A331D}"/>
                </a:ext>
              </a:extLst>
            </p:cNvPr>
            <p:cNvSpPr/>
            <p:nvPr/>
          </p:nvSpPr>
          <p:spPr>
            <a:xfrm>
              <a:off x="7839797" y="5454739"/>
              <a:ext cx="34181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211A16AC-961B-1412-C4B1-E090F65160A6}"/>
                </a:ext>
              </a:extLst>
            </p:cNvPr>
            <p:cNvSpPr/>
            <p:nvPr/>
          </p:nvSpPr>
          <p:spPr>
            <a:xfrm>
              <a:off x="7865497" y="5454739"/>
              <a:ext cx="30024" cy="1221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53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EFEFC10E-1305-6ECA-0E86-797F36E90BCD}"/>
                </a:ext>
              </a:extLst>
            </p:cNvPr>
            <p:cNvSpPr/>
            <p:nvPr/>
          </p:nvSpPr>
          <p:spPr>
            <a:xfrm rot="-5399999">
              <a:off x="-67801" y="2067585"/>
              <a:ext cx="449731" cy="14407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16" b="1" kern="100">
                  <a:solidFill>
                    <a:srgbClr val="18171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Access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B56C211D-DB2B-3205-3336-74461DBE257A}"/>
                </a:ext>
              </a:extLst>
            </p:cNvPr>
            <p:cNvSpPr/>
            <p:nvPr/>
          </p:nvSpPr>
          <p:spPr>
            <a:xfrm rot="-5399999">
              <a:off x="-18036" y="3495315"/>
              <a:ext cx="350199" cy="14407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16" b="1" kern="100">
                  <a:solidFill>
                    <a:srgbClr val="18171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Build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F341AE31-A896-511E-5FF4-0D98722039C0}"/>
                </a:ext>
              </a:extLst>
            </p:cNvPr>
            <p:cNvSpPr/>
            <p:nvPr/>
          </p:nvSpPr>
          <p:spPr>
            <a:xfrm rot="-5399999">
              <a:off x="-211720" y="5006885"/>
              <a:ext cx="737569" cy="14407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16" b="1" kern="100">
                  <a:solidFill>
                    <a:srgbClr val="18171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Internalize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8B8A6383-5AE0-4B00-F64D-01ECAD2C5033}"/>
                </a:ext>
              </a:extLst>
            </p:cNvPr>
            <p:cNvSpPr/>
            <p:nvPr/>
          </p:nvSpPr>
          <p:spPr>
            <a:xfrm rot="-5399999">
              <a:off x="3749" y="6204846"/>
              <a:ext cx="306628" cy="14407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616" b="1" kern="100">
                  <a:solidFill>
                    <a:srgbClr val="18171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Goal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7EECF1F6-5689-67F2-6F0F-655F4F33717E}"/>
                </a:ext>
              </a:extLst>
            </p:cNvPr>
            <p:cNvSpPr/>
            <p:nvPr/>
          </p:nvSpPr>
          <p:spPr>
            <a:xfrm>
              <a:off x="425992" y="6031353"/>
              <a:ext cx="1422460" cy="1832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Expert learners 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E3191048-1727-CCFD-BFC5-B05485293E70}"/>
                </a:ext>
              </a:extLst>
            </p:cNvPr>
            <p:cNvSpPr/>
            <p:nvPr/>
          </p:nvSpPr>
          <p:spPr>
            <a:xfrm>
              <a:off x="1495641" y="6031353"/>
              <a:ext cx="793162" cy="1832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kern="100">
                  <a:solidFill>
                    <a:srgbClr val="262E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who are...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1CD706EB-6377-0897-212E-59B6D728AEE4}"/>
                </a:ext>
              </a:extLst>
            </p:cNvPr>
            <p:cNvSpPr/>
            <p:nvPr/>
          </p:nvSpPr>
          <p:spPr>
            <a:xfrm>
              <a:off x="872316" y="6389110"/>
              <a:ext cx="2049140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Purposeful &amp; Motivated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5F4CFB1A-8B75-08C2-E1A3-469EA9C7D2FB}"/>
                </a:ext>
              </a:extLst>
            </p:cNvPr>
            <p:cNvSpPr/>
            <p:nvPr/>
          </p:nvSpPr>
          <p:spPr>
            <a:xfrm>
              <a:off x="3420508" y="6389109"/>
              <a:ext cx="2566361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Resourceful &amp; Knowledgeable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269A7E2B-F7CC-0608-CA72-979C9D70AD98}"/>
                </a:ext>
              </a:extLst>
            </p:cNvPr>
            <p:cNvSpPr/>
            <p:nvPr/>
          </p:nvSpPr>
          <p:spPr>
            <a:xfrm>
              <a:off x="6318056" y="6389110"/>
              <a:ext cx="2175240" cy="1832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704088">
                <a:lnSpc>
                  <a:spcPct val="107000"/>
                </a:lnSpc>
                <a:spcAft>
                  <a:spcPts val="616"/>
                </a:spcAft>
              </a:pPr>
              <a:r>
                <a:rPr lang="en-US" sz="809" b="1" kern="100">
                  <a:solidFill>
                    <a:srgbClr val="FFFE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Strategic &amp; Goal-Directed</a:t>
              </a:r>
              <a:endParaRPr lang="en-US" sz="700" kern="100">
                <a:solidFill>
                  <a:srgbClr val="262E2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90" name="Picture 489">
              <a:extLst>
                <a:ext uri="{FF2B5EF4-FFF2-40B4-BE49-F238E27FC236}">
                  <a16:creationId xmlns:a16="http://schemas.microsoft.com/office/drawing/2014/main" id="{3FAFE401-07DB-A4B2-35A7-1E63BF8EA5A6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482209" y="0"/>
              <a:ext cx="1789395" cy="155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897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C50D-7793-4C06-0B67-F470F8781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Innovative, Engaged, Student-Centered Teaching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EB80FA-8C24-8E31-E0A2-5FAE7CCCE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5089" y="1383505"/>
            <a:ext cx="3948149" cy="51093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0A1DF-9B48-D08E-12A9-D33FFD409057}"/>
              </a:ext>
            </a:extLst>
          </p:cNvPr>
          <p:cNvSpPr txBox="1"/>
          <p:nvPr/>
        </p:nvSpPr>
        <p:spPr>
          <a:xfrm>
            <a:off x="1371600" y="1839912"/>
            <a:ext cx="51082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More effective teaching</a:t>
            </a:r>
          </a:p>
          <a:p>
            <a:r>
              <a:rPr lang="en-US" sz="2800" dirty="0"/>
              <a:t>Listening to student voices</a:t>
            </a:r>
          </a:p>
          <a:p>
            <a:r>
              <a:rPr lang="en-US" sz="2800" dirty="0"/>
              <a:t>Better learning experiences</a:t>
            </a:r>
          </a:p>
          <a:p>
            <a:r>
              <a:rPr lang="en-US" sz="2800" dirty="0"/>
              <a:t>Increased job satisfaction</a:t>
            </a:r>
          </a:p>
          <a:p>
            <a:r>
              <a:rPr lang="en-US" sz="2800" dirty="0"/>
              <a:t>Faculty Retention</a:t>
            </a:r>
          </a:p>
          <a:p>
            <a:r>
              <a:rPr lang="en-US" sz="2800" dirty="0"/>
              <a:t>Student Retention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00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494052-BC85-7B94-2357-6CE6A408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Technology Partnership with OIT</a:t>
            </a:r>
          </a:p>
        </p:txBody>
      </p:sp>
      <p:pic>
        <p:nvPicPr>
          <p:cNvPr id="7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7DF1809-8866-BADF-9F77-0BFFFD696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6207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EA3CB-4C3B-0148-980C-671FA9951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INTERNATIONAL VIRTUAL EXCHANGE: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New Paltz, Esopus Munsee territory - Tarragona, SPAIN</a:t>
            </a:r>
          </a:p>
        </p:txBody>
      </p:sp>
      <p:pic>
        <p:nvPicPr>
          <p:cNvPr id="4" name="Picture 3" descr="a photo of Earth from outer space&#10;">
            <a:extLst>
              <a:ext uri="{FF2B5EF4-FFF2-40B4-BE49-F238E27FC236}">
                <a16:creationId xmlns:a16="http://schemas.microsoft.com/office/drawing/2014/main" id="{A129CD81-AA9C-A9B0-6F59-FEC0D53D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419" y="2266091"/>
            <a:ext cx="3075329" cy="3075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A69DF4-6728-B7DB-D4BB-BDA9A4A2AB16}"/>
              </a:ext>
            </a:extLst>
          </p:cNvPr>
          <p:cNvSpPr txBox="1"/>
          <p:nvPr/>
        </p:nvSpPr>
        <p:spPr>
          <a:xfrm>
            <a:off x="578735" y="800100"/>
            <a:ext cx="9884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Promoting Global Engagement Through </a:t>
            </a:r>
          </a:p>
          <a:p>
            <a:r>
              <a:rPr lang="en-US" sz="2400" dirty="0"/>
              <a:t>Collaborative Online International Learning (COIL)</a:t>
            </a:r>
          </a:p>
        </p:txBody>
      </p:sp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57582C34-46A6-22CD-18BB-520C8AC21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764" y="1812515"/>
            <a:ext cx="7671306" cy="4794567"/>
          </a:xfrm>
        </p:spPr>
      </p:pic>
    </p:spTree>
    <p:extLst>
      <p:ext uri="{BB962C8B-B14F-4D97-AF65-F5344CB8AC3E}">
        <p14:creationId xmlns:p14="http://schemas.microsoft.com/office/powerpoint/2010/main" val="2359547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group of people working on a wood plank&#10;&#10;Description automatically generated">
            <a:extLst>
              <a:ext uri="{FF2B5EF4-FFF2-40B4-BE49-F238E27FC236}">
                <a16:creationId xmlns:a16="http://schemas.microsoft.com/office/drawing/2014/main" id="{7E1BAE63-83F7-8EBD-4B7D-BA7B56E2A1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10" name="Content Placeholder 9" descr="A group of people in a room&#10;&#10;Description automatically generated">
            <a:extLst>
              <a:ext uri="{FF2B5EF4-FFF2-40B4-BE49-F238E27FC236}">
                <a16:creationId xmlns:a16="http://schemas.microsoft.com/office/drawing/2014/main" id="{54A64AFD-63A1-37CB-8FCB-EA04193164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0685" b="4940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EAAD6C-6F95-EE06-93A1-C58FA75C0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Applied &amp; Experiential Learning Opportunities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92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0AA508-E2EF-4245-5587-A9736A040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/>
              <a:t>Supporting Scholarship &amp; Creative Projects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5257F4-BC4E-B00D-7B91-3864EA843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Free </a:t>
            </a:r>
            <a:r>
              <a:rPr lang="en-US" sz="2000" b="1" dirty="0"/>
              <a:t>Editing &amp; Proofreading </a:t>
            </a:r>
            <a:r>
              <a:rPr lang="en-US" sz="2000" dirty="0"/>
              <a:t>for Scholarly Manuscripts, Grant Applications, Curricular Materials</a:t>
            </a:r>
          </a:p>
          <a:p>
            <a:r>
              <a:rPr lang="en-US" sz="2000" b="1" dirty="0"/>
              <a:t>Writing Groups </a:t>
            </a:r>
            <a:r>
              <a:rPr lang="en-US" sz="2000" dirty="0"/>
              <a:t>3 days  / week</a:t>
            </a:r>
          </a:p>
          <a:p>
            <a:r>
              <a:rPr lang="en-US" sz="2000" dirty="0"/>
              <a:t>10-minute </a:t>
            </a:r>
            <a:r>
              <a:rPr lang="en-US" sz="2000" b="1" dirty="0"/>
              <a:t>Accountability Check-ins </a:t>
            </a:r>
            <a:r>
              <a:rPr lang="en-US" sz="2000" dirty="0"/>
              <a:t>to keep your research agenda on track</a:t>
            </a:r>
          </a:p>
          <a:p>
            <a:r>
              <a:rPr lang="en-US" sz="2000" dirty="0"/>
              <a:t>Strategies and organizational tips to plan for a successful semester via </a:t>
            </a:r>
            <a:r>
              <a:rPr lang="en-US" sz="2000" b="1" dirty="0"/>
              <a:t>National Center for Faculty Development &amp; Diversity</a:t>
            </a:r>
          </a:p>
          <a:p>
            <a:r>
              <a:rPr lang="en-US" sz="2000" b="1" dirty="0"/>
              <a:t>Grant-writing </a:t>
            </a:r>
            <a:r>
              <a:rPr lang="en-US" sz="2000" dirty="0"/>
              <a:t>guidance</a:t>
            </a:r>
          </a:p>
          <a:p>
            <a:r>
              <a:rPr lang="en-US" sz="2000" dirty="0"/>
              <a:t>Outreach to other campuses for mentors</a:t>
            </a:r>
          </a:p>
        </p:txBody>
      </p:sp>
      <p:pic>
        <p:nvPicPr>
          <p:cNvPr id="7" name="Picture 6" descr="Glasses on top of a book">
            <a:extLst>
              <a:ext uri="{FF2B5EF4-FFF2-40B4-BE49-F238E27FC236}">
                <a16:creationId xmlns:a16="http://schemas.microsoft.com/office/drawing/2014/main" id="{3113326A-F748-D395-47AC-6F6F1415C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0" r="3694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5320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4907</TotalTime>
  <Words>892</Words>
  <Application>Microsoft Macintosh PowerPoint</Application>
  <PresentationFormat>Widescreen</PresentationFormat>
  <Paragraphs>248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Avenir Next LT Pro</vt:lpstr>
      <vt:lpstr>Calibri</vt:lpstr>
      <vt:lpstr>Calibri Light</vt:lpstr>
      <vt:lpstr>Open Sans</vt:lpstr>
      <vt:lpstr>Times</vt:lpstr>
      <vt:lpstr>Office Theme</vt:lpstr>
      <vt:lpstr>Faculty Development Center SUNY New Paltz</vt:lpstr>
      <vt:lpstr>FDC Mission:  Teaching Excellence – Professional Development</vt:lpstr>
      <vt:lpstr>New Faculty Welcome &amp; Mentoring</vt:lpstr>
      <vt:lpstr>PowerPoint Presentation</vt:lpstr>
      <vt:lpstr>Innovative, Engaged, Student-Centered Teaching  </vt:lpstr>
      <vt:lpstr>Educational Technology Partnership with OIT</vt:lpstr>
      <vt:lpstr>INTERNATIONAL VIRTUAL EXCHANGE:  New Paltz, Esopus Munsee territory - Tarragona, SPAIN</vt:lpstr>
      <vt:lpstr>Applied &amp; Experiential Learning Opportunities</vt:lpstr>
      <vt:lpstr>Supporting Scholarship &amp; Creative Projects</vt:lpstr>
      <vt:lpstr>Foster faculty connection through community events and reciprocal mentoring opportunities</vt:lpstr>
      <vt:lpstr>Faculty/Staff Adventure Group</vt:lpstr>
      <vt:lpstr>Book Discussions, Presentations &amp; Study Groups</vt:lpstr>
      <vt:lpstr>Disability Resource Center  Veteran &amp; Military Services Volunteer Prison Teaching</vt:lpstr>
      <vt:lpstr>RTP Forum for early career faculty</vt:lpstr>
      <vt:lpstr>Supporting distressed students and  addressing mental health concerns</vt:lpstr>
      <vt:lpstr>PowerPoint Presentation</vt:lpstr>
      <vt:lpstr>Advisory Board – A Cross-Campus Network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Development Center SUNY New Paltz</dc:title>
  <dc:creator>Sarah Wyman</dc:creator>
  <cp:lastModifiedBy>Sarah Wyman</cp:lastModifiedBy>
  <cp:revision>12</cp:revision>
  <dcterms:created xsi:type="dcterms:W3CDTF">2023-12-10T16:14:06Z</dcterms:created>
  <dcterms:modified xsi:type="dcterms:W3CDTF">2023-12-14T02:05:31Z</dcterms:modified>
</cp:coreProperties>
</file>