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302" r:id="rId3"/>
    <p:sldId id="303" r:id="rId4"/>
    <p:sldId id="316" r:id="rId5"/>
    <p:sldId id="317" r:id="rId6"/>
    <p:sldId id="318" r:id="rId7"/>
    <p:sldId id="319" r:id="rId8"/>
    <p:sldId id="320" r:id="rId9"/>
    <p:sldId id="321" r:id="rId10"/>
    <p:sldId id="322" r:id="rId11"/>
    <p:sldId id="323" r:id="rId12"/>
    <p:sldId id="32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45"/>
    <p:restoredTop sz="94597"/>
  </p:normalViewPr>
  <p:slideViewPr>
    <p:cSldViewPr snapToGrid="0" snapToObjects="1">
      <p:cViewPr varScale="1">
        <p:scale>
          <a:sx n="107" d="100"/>
          <a:sy n="107" d="100"/>
        </p:scale>
        <p:origin x="132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August 4, 2023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Friday, August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August 4,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4CB1CAA-32CD-4B55-B92A-B8F0843CACF4}" type="datetime2">
              <a:rPr lang="en-US" smtClean="0"/>
              <a:t>Friday, August 4, 2023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August 4, 2023</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August 4, 2023</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August 4, 2023</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B62300D-25B3-4603-86C9-4CB776489F00}" type="datetime2">
              <a:rPr lang="en-US" smtClean="0"/>
              <a:t>Friday, August 4, 2023</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August 4, 2023</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August 4, 2023</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292EB412-E790-42EA-81FE-2925D3A43D91}" type="datetime2">
              <a:rPr lang="en-US" smtClean="0"/>
              <a:t>Friday, August 4, 2023</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August 4, 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3200" b="1" dirty="0">
                <a:effectLst/>
              </a:rPr>
            </a:br>
            <a:br>
              <a:rPr lang="en-US" sz="3200" b="1" dirty="0">
                <a:effectLst/>
              </a:rPr>
            </a:br>
            <a:br>
              <a:rPr lang="en-US" sz="3200" b="1" dirty="0">
                <a:effectLst/>
              </a:rPr>
            </a:br>
            <a:br>
              <a:rPr lang="en-US" sz="3200" b="1" dirty="0">
                <a:effectLst/>
              </a:rPr>
            </a:br>
            <a:br>
              <a:rPr lang="en-US" sz="3200" dirty="0">
                <a:effectLst/>
              </a:rPr>
            </a:br>
            <a:br>
              <a:rPr lang="en-US" dirty="0">
                <a:effectLst/>
              </a:rPr>
            </a:br>
            <a:r>
              <a:rPr lang="en-US" sz="3200" b="1" dirty="0">
                <a:effectLst/>
              </a:rPr>
              <a:t>Diversity, Equity and Inclusion Fellows</a:t>
            </a:r>
            <a:endParaRPr lang="en-US" sz="3200" dirty="0"/>
          </a:p>
        </p:txBody>
      </p:sp>
      <p:sp>
        <p:nvSpPr>
          <p:cNvPr id="3" name="Subtitle 2"/>
          <p:cNvSpPr>
            <a:spLocks noGrp="1"/>
          </p:cNvSpPr>
          <p:nvPr>
            <p:ph type="subTitle" idx="1"/>
          </p:nvPr>
        </p:nvSpPr>
        <p:spPr/>
        <p:txBody>
          <a:bodyPr>
            <a:normAutofit/>
          </a:bodyPr>
          <a:lstStyle/>
          <a:p>
            <a:r>
              <a:rPr lang="en-US" dirty="0"/>
              <a:t>2021-22</a:t>
            </a:r>
          </a:p>
        </p:txBody>
      </p:sp>
    </p:spTree>
    <p:extLst>
      <p:ext uri="{BB962C8B-B14F-4D97-AF65-F5344CB8AC3E}">
        <p14:creationId xmlns:p14="http://schemas.microsoft.com/office/powerpoint/2010/main" val="236097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D41BE-197B-CB48-8609-27C1D91CC073}"/>
              </a:ext>
            </a:extLst>
          </p:cNvPr>
          <p:cNvSpPr>
            <a:spLocks noGrp="1"/>
          </p:cNvSpPr>
          <p:nvPr>
            <p:ph idx="1"/>
          </p:nvPr>
        </p:nvSpPr>
        <p:spPr/>
        <p:txBody>
          <a:bodyPr>
            <a:normAutofit fontScale="77500" lnSpcReduction="20000"/>
          </a:bodyPr>
          <a:lstStyle/>
          <a:p>
            <a:r>
              <a:rPr lang="en-US" dirty="0">
                <a:effectLst/>
              </a:rPr>
              <a:t>Brought together 3-4 faculty/staff from various religious and spiritual traditions and asked them to talk about relationships between faith and work (or the lack of a relationship.</a:t>
            </a:r>
          </a:p>
          <a:p>
            <a:r>
              <a:rPr lang="en-US" dirty="0">
                <a:effectLst/>
              </a:rPr>
              <a:t>Planning as a result of our meetings to spend the next year meeting with existing student groups, listening, and looking for partnerships to advance that goal.</a:t>
            </a:r>
          </a:p>
          <a:p>
            <a:endParaRPr lang="en-US" dirty="0">
              <a:effectLst/>
            </a:endParaRPr>
          </a:p>
          <a:p>
            <a:r>
              <a:rPr lang="en-US" dirty="0">
                <a:effectLst/>
              </a:rPr>
              <a:t>At Fall Orientation, worked with Residence Life, Black Lives Matter, The Eddy, and Student Activities (Engage) to make a “woven welcome tent”! </a:t>
            </a:r>
            <a:r>
              <a:rPr lang="en-US" dirty="0" err="1">
                <a:effectLst/>
              </a:rPr>
              <a:t>Pitup</a:t>
            </a:r>
            <a:r>
              <a:rPr lang="en-US" dirty="0">
                <a:effectLst/>
              </a:rPr>
              <a:t> a pop-up tent, with a table, some chairs, yards of ribbon and pens, and ask people to write anything they want about their identities on the ribbons. They were woven together to create one, two, three walls of the tent—multiple identities woven into one community. My action, putting up the tent, supplying the materials, and finding some co-sponsors, intended to be a catalyst for anyone on the campus community to participate.</a:t>
            </a:r>
            <a:endParaRPr lang="en-US" dirty="0"/>
          </a:p>
        </p:txBody>
      </p:sp>
      <p:sp>
        <p:nvSpPr>
          <p:cNvPr id="3" name="Title 2">
            <a:extLst>
              <a:ext uri="{FF2B5EF4-FFF2-40B4-BE49-F238E27FC236}">
                <a16:creationId xmlns:a16="http://schemas.microsoft.com/office/drawing/2014/main" id="{AECF29BE-5769-C749-A9AB-999F7580B78A}"/>
              </a:ext>
            </a:extLst>
          </p:cNvPr>
          <p:cNvSpPr>
            <a:spLocks noGrp="1"/>
          </p:cNvSpPr>
          <p:nvPr>
            <p:ph type="title"/>
          </p:nvPr>
        </p:nvSpPr>
        <p:spPr/>
        <p:txBody>
          <a:bodyPr/>
          <a:lstStyle/>
          <a:p>
            <a:r>
              <a:rPr lang="en-US" dirty="0"/>
              <a:t>Allison Moore</a:t>
            </a:r>
            <a:br>
              <a:rPr lang="en-US" dirty="0"/>
            </a:br>
            <a:r>
              <a:rPr lang="en-US" sz="2000" dirty="0"/>
              <a:t>Episcopal Campus Ministry</a:t>
            </a:r>
          </a:p>
        </p:txBody>
      </p:sp>
    </p:spTree>
    <p:extLst>
      <p:ext uri="{BB962C8B-B14F-4D97-AF65-F5344CB8AC3E}">
        <p14:creationId xmlns:p14="http://schemas.microsoft.com/office/powerpoint/2010/main" val="46993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F7019F-E884-A44B-AD0E-FCEF4006CA19}"/>
              </a:ext>
            </a:extLst>
          </p:cNvPr>
          <p:cNvSpPr>
            <a:spLocks noGrp="1"/>
          </p:cNvSpPr>
          <p:nvPr>
            <p:ph idx="1"/>
          </p:nvPr>
        </p:nvSpPr>
        <p:spPr>
          <a:xfrm>
            <a:off x="685800" y="685801"/>
            <a:ext cx="7543800" cy="3657599"/>
          </a:xfrm>
        </p:spPr>
        <p:txBody>
          <a:bodyPr>
            <a:normAutofit fontScale="47500" lnSpcReduction="20000"/>
          </a:bodyPr>
          <a:lstStyle/>
          <a:p>
            <a:r>
              <a:rPr lang="en-US" dirty="0"/>
              <a:t>As a scholar that conducts research in Peru, my primary goal in becoming a DEI fellow was to find ways to make students aware that Diversity, Equity, and Inclusion are not merely an issue in the United States. Countries and people all over the world struggle with underrepresentation, marginalization, and disparities. My secondary goal was to find more ways to incorporate personal accounts and reflections of those struggling with these issues. We so often, even as DEI scholars, inadvertently place people into boxes, and most of the time people do not appreciate the boxes or agree with the labels we place upon them.  </a:t>
            </a:r>
          </a:p>
          <a:p>
            <a:endParaRPr lang="en-US" dirty="0"/>
          </a:p>
          <a:p>
            <a:endParaRPr lang="en-US" dirty="0"/>
          </a:p>
          <a:p>
            <a:r>
              <a:rPr lang="en-US" dirty="0"/>
              <a:t>To tackle these issues, the last two weeks of my Cultures of South America class focused on so-called indigenous populations across South America. We discussed how native populations in Bolivia and Columbia are promoting an indigenous identity, while native populations in Peru and Ecuador reject the term indigenous and any term that links them to former, Spanish-imposed labels. We also talked about the current manipulation and appropriation of particular "indigenous" histories (or social memories) and identities by South American governments for economic gain--a source of wealth that never trickles down to the current descendants.  </a:t>
            </a:r>
          </a:p>
          <a:p>
            <a:pPr marL="18288" indent="0">
              <a:buNone/>
            </a:pPr>
            <a:endParaRPr lang="en-US" dirty="0"/>
          </a:p>
          <a:p>
            <a:endParaRPr lang="en-US" dirty="0"/>
          </a:p>
          <a:p>
            <a:r>
              <a:rPr lang="en-US" dirty="0"/>
              <a:t>To emphasize the need to understand and respect personalized identities, I had students read two perspectives on the current state of "indigenous" peoples in South America, one written by a Western European scholar and one written by an Ecuadorian scholar. Without prompting, as I did not explain the origins of the authors or my intended goals ahead of time, the students began pointing out key differences between the readings and the biases of the "non-native scholar" during class discussion. They immediately recognized the importance of (1) letting people explain their own situations, feelings, and identities and (2) working alongside (vs. for) them in the fight for equity and inclusion. </a:t>
            </a:r>
          </a:p>
        </p:txBody>
      </p:sp>
      <p:sp>
        <p:nvSpPr>
          <p:cNvPr id="3" name="Title 2">
            <a:extLst>
              <a:ext uri="{FF2B5EF4-FFF2-40B4-BE49-F238E27FC236}">
                <a16:creationId xmlns:a16="http://schemas.microsoft.com/office/drawing/2014/main" id="{31C6711D-D65A-BB43-9DBB-A9A2D7E2E40A}"/>
              </a:ext>
            </a:extLst>
          </p:cNvPr>
          <p:cNvSpPr>
            <a:spLocks noGrp="1"/>
          </p:cNvSpPr>
          <p:nvPr>
            <p:ph type="title"/>
          </p:nvPr>
        </p:nvSpPr>
        <p:spPr/>
        <p:txBody>
          <a:bodyPr/>
          <a:lstStyle/>
          <a:p>
            <a:r>
              <a:rPr lang="en-US" dirty="0"/>
              <a:t>Jessica </a:t>
            </a:r>
            <a:r>
              <a:rPr lang="en-US" dirty="0" err="1"/>
              <a:t>Smeeks</a:t>
            </a:r>
            <a:br>
              <a:rPr lang="en-US" dirty="0"/>
            </a:br>
            <a:r>
              <a:rPr lang="en-US" sz="2000" dirty="0"/>
              <a:t>Department of Anthropology</a:t>
            </a:r>
          </a:p>
        </p:txBody>
      </p:sp>
    </p:spTree>
    <p:extLst>
      <p:ext uri="{BB962C8B-B14F-4D97-AF65-F5344CB8AC3E}">
        <p14:creationId xmlns:p14="http://schemas.microsoft.com/office/powerpoint/2010/main" val="2030345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E3D341-21F0-8C44-BFF9-D249459F30CB}"/>
              </a:ext>
            </a:extLst>
          </p:cNvPr>
          <p:cNvSpPr>
            <a:spLocks noGrp="1"/>
          </p:cNvSpPr>
          <p:nvPr>
            <p:ph idx="1"/>
          </p:nvPr>
        </p:nvSpPr>
        <p:spPr/>
        <p:txBody>
          <a:bodyPr/>
          <a:lstStyle/>
          <a:p>
            <a:r>
              <a:rPr lang="en-US" dirty="0"/>
              <a:t>Thank you DEI Fellows!</a:t>
            </a:r>
          </a:p>
          <a:p>
            <a:r>
              <a:rPr lang="en-US" dirty="0"/>
              <a:t>Thank you Provost Lyman!</a:t>
            </a:r>
          </a:p>
          <a:p>
            <a:r>
              <a:rPr lang="en-US" dirty="0"/>
              <a:t>Thank you, </a:t>
            </a:r>
            <a:r>
              <a:rPr lang="en-US"/>
              <a:t>thank you, Sarah!!!!</a:t>
            </a:r>
          </a:p>
        </p:txBody>
      </p:sp>
      <p:sp>
        <p:nvSpPr>
          <p:cNvPr id="3" name="Title 2">
            <a:extLst>
              <a:ext uri="{FF2B5EF4-FFF2-40B4-BE49-F238E27FC236}">
                <a16:creationId xmlns:a16="http://schemas.microsoft.com/office/drawing/2014/main" id="{1E159F74-34E3-F244-B6A5-3EA7179B52B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9682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685801"/>
            <a:ext cx="7315200" cy="4336960"/>
          </a:xfrm>
        </p:spPr>
        <p:txBody>
          <a:bodyPr>
            <a:normAutofit/>
          </a:bodyPr>
          <a:lstStyle/>
          <a:p>
            <a:pPr algn="l"/>
            <a:r>
              <a:rPr lang="en-US" b="0" i="0" dirty="0">
                <a:effectLst/>
                <a:latin typeface="Times" pitchFamily="2" charset="0"/>
              </a:rPr>
              <a:t>Paula Perez</a:t>
            </a:r>
          </a:p>
          <a:p>
            <a:pPr algn="l"/>
            <a:r>
              <a:rPr lang="en-US" b="0" i="0" dirty="0">
                <a:effectLst/>
                <a:latin typeface="Times" pitchFamily="2" charset="0"/>
              </a:rPr>
              <a:t>Eduardo Millet</a:t>
            </a:r>
          </a:p>
          <a:p>
            <a:pPr algn="l"/>
            <a:r>
              <a:rPr lang="en-US" b="0" i="0" dirty="0">
                <a:effectLst/>
                <a:latin typeface="Times" pitchFamily="2" charset="0"/>
              </a:rPr>
              <a:t>Mathew </a:t>
            </a:r>
            <a:r>
              <a:rPr lang="en-US" b="0" i="0" dirty="0" err="1">
                <a:effectLst/>
                <a:latin typeface="Times" pitchFamily="2" charset="0"/>
              </a:rPr>
              <a:t>Swerdloff</a:t>
            </a:r>
            <a:endParaRPr lang="en-US" b="0" i="0" dirty="0">
              <a:effectLst/>
              <a:latin typeface="Times" pitchFamily="2" charset="0"/>
            </a:endParaRPr>
          </a:p>
          <a:p>
            <a:pPr algn="l"/>
            <a:r>
              <a:rPr lang="en-US" b="0" i="0" dirty="0">
                <a:effectLst/>
                <a:latin typeface="Times" pitchFamily="2" charset="0"/>
              </a:rPr>
              <a:t>Aaron Ricciardi</a:t>
            </a:r>
          </a:p>
          <a:p>
            <a:pPr algn="l"/>
            <a:r>
              <a:rPr lang="en-US" b="0" i="0" dirty="0">
                <a:effectLst/>
                <a:latin typeface="Times" pitchFamily="2" charset="0"/>
              </a:rPr>
              <a:t>Anthony Dandridge</a:t>
            </a:r>
          </a:p>
          <a:p>
            <a:pPr algn="l"/>
            <a:r>
              <a:rPr lang="en-US" b="0" i="0" dirty="0">
                <a:effectLst/>
                <a:latin typeface="Times" pitchFamily="2" charset="0"/>
              </a:rPr>
              <a:t>Zachary Bowman</a:t>
            </a:r>
          </a:p>
          <a:p>
            <a:pPr algn="l"/>
            <a:r>
              <a:rPr lang="en-US" b="0" i="0" dirty="0">
                <a:effectLst/>
                <a:latin typeface="Times" pitchFamily="2" charset="0"/>
              </a:rPr>
              <a:t>Jennifer Russo</a:t>
            </a:r>
          </a:p>
          <a:p>
            <a:pPr algn="l"/>
            <a:r>
              <a:rPr lang="en-US" b="0" i="0" dirty="0">
                <a:effectLst/>
                <a:latin typeface="Times" pitchFamily="2" charset="0"/>
              </a:rPr>
              <a:t>Allison Moore</a:t>
            </a:r>
          </a:p>
          <a:p>
            <a:pPr algn="l"/>
            <a:r>
              <a:rPr lang="en-US" b="0" i="0" dirty="0">
                <a:effectLst/>
                <a:latin typeface="Times" pitchFamily="2" charset="0"/>
              </a:rPr>
              <a:t>Jessica </a:t>
            </a:r>
            <a:r>
              <a:rPr lang="en-US" b="0" i="0" dirty="0" err="1">
                <a:effectLst/>
                <a:latin typeface="Times" pitchFamily="2" charset="0"/>
              </a:rPr>
              <a:t>Smeeks</a:t>
            </a:r>
            <a:endParaRPr lang="en-US" b="0" i="0" dirty="0">
              <a:effectLst/>
              <a:latin typeface="Times" pitchFamily="2" charset="0"/>
            </a:endParaRPr>
          </a:p>
          <a:p>
            <a:endParaRPr lang="en-US" dirty="0"/>
          </a:p>
        </p:txBody>
      </p:sp>
      <p:sp>
        <p:nvSpPr>
          <p:cNvPr id="3" name="Title 2"/>
          <p:cNvSpPr>
            <a:spLocks noGrp="1"/>
          </p:cNvSpPr>
          <p:nvPr>
            <p:ph type="title"/>
          </p:nvPr>
        </p:nvSpPr>
        <p:spPr/>
        <p:txBody>
          <a:bodyPr/>
          <a:lstStyle/>
          <a:p>
            <a:r>
              <a:rPr lang="en-US" dirty="0"/>
              <a:t>DEI Fellows 2021-2</a:t>
            </a:r>
          </a:p>
        </p:txBody>
      </p:sp>
    </p:spTree>
    <p:extLst>
      <p:ext uri="{BB962C8B-B14F-4D97-AF65-F5344CB8AC3E}">
        <p14:creationId xmlns:p14="http://schemas.microsoft.com/office/powerpoint/2010/main" val="61923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439387"/>
            <a:ext cx="6096000" cy="3904013"/>
          </a:xfrm>
        </p:spPr>
        <p:txBody>
          <a:bodyPr>
            <a:normAutofit fontScale="77500" lnSpcReduction="20000"/>
          </a:bodyPr>
          <a:lstStyle/>
          <a:p>
            <a:r>
              <a:rPr lang="en-US" dirty="0">
                <a:effectLst/>
              </a:rPr>
              <a:t>I designed the EDA769 Principalship course to be relevant, rigorous, and relational.  </a:t>
            </a:r>
          </a:p>
          <a:p>
            <a:r>
              <a:rPr lang="en-US" dirty="0">
                <a:effectLst/>
              </a:rPr>
              <a:t>Students started by reflecting on their leadership style, values, and beliefs; in other words, their "why". </a:t>
            </a:r>
          </a:p>
          <a:p>
            <a:r>
              <a:rPr lang="en-US" dirty="0">
                <a:effectLst/>
              </a:rPr>
              <a:t>James Childs and I facilitated an introduction to dimensions of diversity inclusive of accessibility accommodations. Assignments included developing a hiring system that mitigated bias then using it to conduct "mock" interviews with undergraduate students in the teaching program, developing a principal entry plan, and facilitating "courageous conversations" around diversity with the class and BIPOC guests.  </a:t>
            </a:r>
          </a:p>
          <a:p>
            <a:r>
              <a:rPr lang="en-US" dirty="0">
                <a:effectLst/>
              </a:rPr>
              <a:t>They were also exposed to panels of Black administrators - state ed rep, principals, special ed, and educational leadership consultant throughout the course. </a:t>
            </a:r>
            <a:endParaRPr lang="en-US" dirty="0"/>
          </a:p>
        </p:txBody>
      </p:sp>
      <p:sp>
        <p:nvSpPr>
          <p:cNvPr id="3" name="Title 2"/>
          <p:cNvSpPr>
            <a:spLocks noGrp="1"/>
          </p:cNvSpPr>
          <p:nvPr>
            <p:ph type="title"/>
          </p:nvPr>
        </p:nvSpPr>
        <p:spPr/>
        <p:txBody>
          <a:bodyPr/>
          <a:lstStyle/>
          <a:p>
            <a:br>
              <a:rPr lang="en-US" dirty="0"/>
            </a:br>
            <a:br>
              <a:rPr lang="en-US" dirty="0"/>
            </a:br>
            <a:r>
              <a:rPr lang="en-US" dirty="0"/>
              <a:t>Paula Perez</a:t>
            </a:r>
            <a:br>
              <a:rPr lang="en-US" dirty="0"/>
            </a:br>
            <a:r>
              <a:rPr lang="en-US" sz="2000" dirty="0"/>
              <a:t>Educational Studies and Leadership</a:t>
            </a:r>
            <a:br>
              <a:rPr lang="en-US" dirty="0"/>
            </a:br>
            <a:endParaRPr lang="en-US" dirty="0"/>
          </a:p>
        </p:txBody>
      </p:sp>
    </p:spTree>
    <p:extLst>
      <p:ext uri="{BB962C8B-B14F-4D97-AF65-F5344CB8AC3E}">
        <p14:creationId xmlns:p14="http://schemas.microsoft.com/office/powerpoint/2010/main" val="258904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8D46B-E926-E543-B7C8-F5A3D01C992B}"/>
              </a:ext>
            </a:extLst>
          </p:cNvPr>
          <p:cNvSpPr>
            <a:spLocks noGrp="1"/>
          </p:cNvSpPr>
          <p:nvPr>
            <p:ph idx="1"/>
          </p:nvPr>
        </p:nvSpPr>
        <p:spPr>
          <a:xfrm>
            <a:off x="2133600" y="540913"/>
            <a:ext cx="6096000" cy="3802487"/>
          </a:xfrm>
        </p:spPr>
        <p:txBody>
          <a:bodyPr>
            <a:normAutofit fontScale="92500"/>
          </a:bodyPr>
          <a:lstStyle/>
          <a:p>
            <a:endParaRPr lang="en-US" dirty="0">
              <a:effectLst/>
            </a:endParaRPr>
          </a:p>
          <a:p>
            <a:r>
              <a:rPr lang="en-US" dirty="0">
                <a:effectLst/>
              </a:rPr>
              <a:t>During my DEI Fellowship at SUNY New Paltz, I explored the importance of teaching with relevant content; especially DEI relevant. Relevance is defined as a “student perception of whether the course content satisfies personal needs, personal goals, and/or career goals” (Keller, 1983).</a:t>
            </a:r>
          </a:p>
          <a:p>
            <a:pPr marL="18288" indent="0">
              <a:buNone/>
            </a:pPr>
            <a:endParaRPr lang="en-US" dirty="0">
              <a:effectLst/>
            </a:endParaRPr>
          </a:p>
          <a:p>
            <a:r>
              <a:rPr lang="en-US" dirty="0">
                <a:effectLst/>
              </a:rPr>
              <a:t>My project outcome was a diagnostic matrix to evaluate if a course/department/school uses diverse materials to make the content relevant to diverse groups. </a:t>
            </a:r>
          </a:p>
          <a:p>
            <a:endParaRPr lang="en-US" dirty="0">
              <a:effectLst/>
            </a:endParaRPr>
          </a:p>
          <a:p>
            <a:endParaRPr lang="en-US" dirty="0"/>
          </a:p>
        </p:txBody>
      </p:sp>
      <p:sp>
        <p:nvSpPr>
          <p:cNvPr id="3" name="Title 2">
            <a:extLst>
              <a:ext uri="{FF2B5EF4-FFF2-40B4-BE49-F238E27FC236}">
                <a16:creationId xmlns:a16="http://schemas.microsoft.com/office/drawing/2014/main" id="{D8F06100-D5FC-CA4F-8AFD-F9FC0EBE5C3A}"/>
              </a:ext>
            </a:extLst>
          </p:cNvPr>
          <p:cNvSpPr>
            <a:spLocks noGrp="1"/>
          </p:cNvSpPr>
          <p:nvPr>
            <p:ph type="title"/>
          </p:nvPr>
        </p:nvSpPr>
        <p:spPr/>
        <p:txBody>
          <a:bodyPr/>
          <a:lstStyle/>
          <a:p>
            <a:r>
              <a:rPr lang="en-US" dirty="0"/>
              <a:t>Eduardo Millet</a:t>
            </a:r>
            <a:br>
              <a:rPr lang="en-US" dirty="0"/>
            </a:br>
            <a:r>
              <a:rPr lang="en-US" sz="2000" dirty="0"/>
              <a:t>School of Business</a:t>
            </a:r>
          </a:p>
        </p:txBody>
      </p:sp>
    </p:spTree>
    <p:extLst>
      <p:ext uri="{BB962C8B-B14F-4D97-AF65-F5344CB8AC3E}">
        <p14:creationId xmlns:p14="http://schemas.microsoft.com/office/powerpoint/2010/main" val="244235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B68C85-5272-F842-8F64-7887CC4CEDA1}"/>
              </a:ext>
            </a:extLst>
          </p:cNvPr>
          <p:cNvSpPr>
            <a:spLocks noGrp="1"/>
          </p:cNvSpPr>
          <p:nvPr>
            <p:ph idx="1"/>
          </p:nvPr>
        </p:nvSpPr>
        <p:spPr/>
        <p:txBody>
          <a:bodyPr>
            <a:normAutofit lnSpcReduction="10000"/>
          </a:bodyPr>
          <a:lstStyle/>
          <a:p>
            <a:r>
              <a:rPr lang="en-US" dirty="0"/>
              <a:t>Evaluated three syllabi and texts for more inclusive resources and texts</a:t>
            </a:r>
          </a:p>
          <a:p>
            <a:r>
              <a:rPr lang="en-US" dirty="0"/>
              <a:t>Changed two texts to represent a more diverse gender and racial perspective on issues in the course</a:t>
            </a:r>
          </a:p>
          <a:p>
            <a:r>
              <a:rPr lang="en-US" dirty="0"/>
              <a:t>Reviewed 50% of case studies used in my courses with a focus on DEI and selected several cases to discard</a:t>
            </a:r>
          </a:p>
          <a:p>
            <a:r>
              <a:rPr lang="en-US" dirty="0"/>
              <a:t> Began writing my own case studies that represent a wider variety of voices and that are free from bias and stereotyping</a:t>
            </a:r>
          </a:p>
          <a:p>
            <a:endParaRPr lang="en-US" dirty="0"/>
          </a:p>
        </p:txBody>
      </p:sp>
      <p:sp>
        <p:nvSpPr>
          <p:cNvPr id="3" name="Title 2">
            <a:extLst>
              <a:ext uri="{FF2B5EF4-FFF2-40B4-BE49-F238E27FC236}">
                <a16:creationId xmlns:a16="http://schemas.microsoft.com/office/drawing/2014/main" id="{18AD44E0-AA7E-6A43-8FC0-AAC24210EEE9}"/>
              </a:ext>
            </a:extLst>
          </p:cNvPr>
          <p:cNvSpPr>
            <a:spLocks noGrp="1"/>
          </p:cNvSpPr>
          <p:nvPr>
            <p:ph type="title"/>
          </p:nvPr>
        </p:nvSpPr>
        <p:spPr/>
        <p:txBody>
          <a:bodyPr/>
          <a:lstStyle/>
          <a:p>
            <a:br>
              <a:rPr lang="en-US" b="0" i="0" dirty="0">
                <a:effectLst/>
                <a:latin typeface="Times" pitchFamily="2" charset="0"/>
              </a:rPr>
            </a:br>
            <a:br>
              <a:rPr lang="en-US" b="0" i="0" dirty="0">
                <a:effectLst/>
                <a:latin typeface="Times" pitchFamily="2" charset="0"/>
              </a:rPr>
            </a:br>
            <a:br>
              <a:rPr lang="en-US" b="0" i="0" dirty="0">
                <a:effectLst/>
                <a:latin typeface="Times" pitchFamily="2" charset="0"/>
              </a:rPr>
            </a:br>
            <a:r>
              <a:rPr lang="en-US" b="0" i="0" dirty="0">
                <a:effectLst/>
                <a:latin typeface="Times" pitchFamily="2" charset="0"/>
              </a:rPr>
              <a:t>Mathew </a:t>
            </a:r>
            <a:r>
              <a:rPr lang="en-US" b="0" i="0" dirty="0" err="1">
                <a:effectLst/>
                <a:latin typeface="Times" pitchFamily="2" charset="0"/>
              </a:rPr>
              <a:t>Swerdloff</a:t>
            </a:r>
            <a:br>
              <a:rPr lang="en-US" dirty="0"/>
            </a:br>
            <a:r>
              <a:rPr lang="en-US" sz="2000" dirty="0"/>
              <a:t>Educational Studies and Leadership</a:t>
            </a:r>
          </a:p>
        </p:txBody>
      </p:sp>
    </p:spTree>
    <p:extLst>
      <p:ext uri="{BB962C8B-B14F-4D97-AF65-F5344CB8AC3E}">
        <p14:creationId xmlns:p14="http://schemas.microsoft.com/office/powerpoint/2010/main" val="196499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75352-2934-0B41-822F-3E763333D43E}"/>
              </a:ext>
            </a:extLst>
          </p:cNvPr>
          <p:cNvSpPr>
            <a:spLocks noGrp="1"/>
          </p:cNvSpPr>
          <p:nvPr>
            <p:ph idx="1"/>
          </p:nvPr>
        </p:nvSpPr>
        <p:spPr/>
        <p:txBody>
          <a:bodyPr/>
          <a:lstStyle/>
          <a:p>
            <a:r>
              <a:rPr lang="en-US" dirty="0"/>
              <a:t>Diversification of curriculum in Creative Writing and Craft of Playwrighting Classes</a:t>
            </a:r>
          </a:p>
          <a:p>
            <a:r>
              <a:rPr lang="en-US" dirty="0"/>
              <a:t>Support for trans, non-binary and LGBTQ+ students, including actors/directors for plays written by the community (one of Aaron’s students, Aidan </a:t>
            </a:r>
            <a:r>
              <a:rPr lang="en-US" dirty="0" err="1"/>
              <a:t>Pauer</a:t>
            </a:r>
            <a:r>
              <a:rPr lang="en-US" dirty="0"/>
              <a:t>, had their play, “Clara and Camilla,” accepted for the New York City Theater Festival).</a:t>
            </a:r>
          </a:p>
        </p:txBody>
      </p:sp>
      <p:sp>
        <p:nvSpPr>
          <p:cNvPr id="3" name="Title 2">
            <a:extLst>
              <a:ext uri="{FF2B5EF4-FFF2-40B4-BE49-F238E27FC236}">
                <a16:creationId xmlns:a16="http://schemas.microsoft.com/office/drawing/2014/main" id="{B73A91AE-1C51-2E4B-80D7-5162904977E6}"/>
              </a:ext>
            </a:extLst>
          </p:cNvPr>
          <p:cNvSpPr>
            <a:spLocks noGrp="1"/>
          </p:cNvSpPr>
          <p:nvPr>
            <p:ph type="title"/>
          </p:nvPr>
        </p:nvSpPr>
        <p:spPr/>
        <p:txBody>
          <a:bodyPr/>
          <a:lstStyle/>
          <a:p>
            <a:r>
              <a:rPr lang="en-US" dirty="0"/>
              <a:t>Aaron Ricciardi</a:t>
            </a:r>
            <a:br>
              <a:rPr lang="en-US" dirty="0"/>
            </a:br>
            <a:r>
              <a:rPr lang="en-US" sz="2000" dirty="0"/>
              <a:t>Department of English</a:t>
            </a:r>
          </a:p>
        </p:txBody>
      </p:sp>
      <p:pic>
        <p:nvPicPr>
          <p:cNvPr id="4" name="Picture 3">
            <a:extLst>
              <a:ext uri="{FF2B5EF4-FFF2-40B4-BE49-F238E27FC236}">
                <a16:creationId xmlns:a16="http://schemas.microsoft.com/office/drawing/2014/main" id="{BD937CA6-622E-315B-37B8-EA402021ED3A}"/>
              </a:ext>
            </a:extLst>
          </p:cNvPr>
          <p:cNvPicPr>
            <a:picLocks noChangeAspect="1"/>
          </p:cNvPicPr>
          <p:nvPr/>
        </p:nvPicPr>
        <p:blipFill>
          <a:blip r:embed="rId2"/>
          <a:stretch>
            <a:fillRect/>
          </a:stretch>
        </p:blipFill>
        <p:spPr>
          <a:xfrm>
            <a:off x="5821877" y="3716975"/>
            <a:ext cx="2832265" cy="2832265"/>
          </a:xfrm>
          <a:prstGeom prst="rect">
            <a:avLst/>
          </a:prstGeom>
        </p:spPr>
      </p:pic>
    </p:spTree>
    <p:extLst>
      <p:ext uri="{BB962C8B-B14F-4D97-AF65-F5344CB8AC3E}">
        <p14:creationId xmlns:p14="http://schemas.microsoft.com/office/powerpoint/2010/main" val="87960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CC88D4-1463-2441-AEE3-4160BD3D927A}"/>
              </a:ext>
            </a:extLst>
          </p:cNvPr>
          <p:cNvSpPr>
            <a:spLocks noGrp="1"/>
          </p:cNvSpPr>
          <p:nvPr>
            <p:ph idx="1"/>
          </p:nvPr>
        </p:nvSpPr>
        <p:spPr>
          <a:xfrm>
            <a:off x="777240" y="685801"/>
            <a:ext cx="7452360" cy="4190999"/>
          </a:xfrm>
        </p:spPr>
        <p:txBody>
          <a:bodyPr>
            <a:normAutofit/>
          </a:bodyPr>
          <a:lstStyle/>
          <a:p>
            <a:r>
              <a:rPr lang="en-US" dirty="0"/>
              <a:t>Cross-curricular assessment of Black voices in curricula on campus</a:t>
            </a:r>
          </a:p>
          <a:p>
            <a:r>
              <a:rPr lang="en-US" dirty="0"/>
              <a:t>Development of material for Rap and Spoken Word course</a:t>
            </a:r>
          </a:p>
        </p:txBody>
      </p:sp>
      <p:sp>
        <p:nvSpPr>
          <p:cNvPr id="3" name="Title 2">
            <a:extLst>
              <a:ext uri="{FF2B5EF4-FFF2-40B4-BE49-F238E27FC236}">
                <a16:creationId xmlns:a16="http://schemas.microsoft.com/office/drawing/2014/main" id="{111F4A49-0E1B-EF40-8905-6D22F519C0FE}"/>
              </a:ext>
            </a:extLst>
          </p:cNvPr>
          <p:cNvSpPr>
            <a:spLocks noGrp="1"/>
          </p:cNvSpPr>
          <p:nvPr>
            <p:ph type="title"/>
          </p:nvPr>
        </p:nvSpPr>
        <p:spPr>
          <a:xfrm>
            <a:off x="777240" y="4876799"/>
            <a:ext cx="7543800" cy="1150513"/>
          </a:xfrm>
        </p:spPr>
        <p:txBody>
          <a:bodyPr/>
          <a:lstStyle/>
          <a:p>
            <a:br>
              <a:rPr lang="en-US" dirty="0"/>
            </a:br>
            <a:r>
              <a:rPr lang="en-US" dirty="0"/>
              <a:t>Anthony Dandridge</a:t>
            </a:r>
            <a:br>
              <a:rPr lang="en-US" dirty="0"/>
            </a:br>
            <a:r>
              <a:rPr lang="en-US" sz="2000" dirty="0"/>
              <a:t>Department of Black Studies</a:t>
            </a:r>
          </a:p>
        </p:txBody>
      </p:sp>
    </p:spTree>
    <p:extLst>
      <p:ext uri="{BB962C8B-B14F-4D97-AF65-F5344CB8AC3E}">
        <p14:creationId xmlns:p14="http://schemas.microsoft.com/office/powerpoint/2010/main" val="262604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805BE-EB6F-704A-A4BA-1C811B75BDBF}"/>
              </a:ext>
            </a:extLst>
          </p:cNvPr>
          <p:cNvSpPr>
            <a:spLocks noGrp="1"/>
          </p:cNvSpPr>
          <p:nvPr>
            <p:ph idx="1"/>
          </p:nvPr>
        </p:nvSpPr>
        <p:spPr>
          <a:xfrm>
            <a:off x="309093" y="685801"/>
            <a:ext cx="7920507" cy="4190999"/>
          </a:xfrm>
        </p:spPr>
        <p:txBody>
          <a:bodyPr>
            <a:normAutofit fontScale="55000" lnSpcReduction="20000"/>
          </a:bodyPr>
          <a:lstStyle/>
          <a:p>
            <a:r>
              <a:rPr lang="en-US" dirty="0">
                <a:effectLst/>
              </a:rPr>
              <a:t> Focused on two exhibitions: "Somewhere in Advance of Nowhere: Freedom Dreams in Contemporary Art," curated by Nico </a:t>
            </a:r>
            <a:r>
              <a:rPr lang="en-US" dirty="0" err="1">
                <a:effectLst/>
              </a:rPr>
              <a:t>Wheadon</a:t>
            </a:r>
            <a:r>
              <a:rPr lang="en-US" dirty="0">
                <a:effectLst/>
              </a:rPr>
              <a:t> and featuring contemporary artists of color and "Ben Wigfall and Communications Village," which tells the story of one of the first African American professors at SUNY New Paltz.</a:t>
            </a:r>
          </a:p>
          <a:p>
            <a:r>
              <a:rPr lang="en-US" dirty="0">
                <a:effectLst/>
              </a:rPr>
              <a:t>We have engaged our audiences both virtually and in-person this semester with a range of DEI programs from academic presentations, social gatherings, and hands-on artmaking.</a:t>
            </a:r>
          </a:p>
          <a:p>
            <a:r>
              <a:rPr lang="en-US" dirty="0">
                <a:effectLst/>
              </a:rPr>
              <a:t>We were happy to host another class of older adults from the Lifetime Learning Institute for “Dialogs in Art” which ran from April 22 to May 13. The class size of 13 people was perfect for connective conversation in the museum, providing an opportunity for these retired individuals to connect with their local peers and our exhibitions.</a:t>
            </a:r>
          </a:p>
          <a:p>
            <a:endParaRPr lang="en-US" dirty="0">
              <a:effectLst/>
            </a:endParaRPr>
          </a:p>
          <a:p>
            <a:r>
              <a:rPr lang="en-US" dirty="0">
                <a:effectLst/>
              </a:rPr>
              <a:t>We partnered with The Eddy New Paltz and The Faculty Development Center to host a virtual presentation by Professor Myron T. Strong, an award-winning sociologist whose research explores Afrofuturism, race, gender and other social factors in modern comics and popular culture. This event, Afrofuturism: The Imagination to Change, was extremely well attended by SUNY New Paltz students and a partnering university in South Africa. The presentation was followed up by an evening of art-making, food, and conversation in the exhibition Somewhere in Advance of Nowhere: Freedom Dreams in Contemporary Art (hosted in collaboration with the FDC and Eddy New Paltz).</a:t>
            </a:r>
          </a:p>
          <a:p>
            <a:endParaRPr lang="en-US" dirty="0">
              <a:effectLst/>
            </a:endParaRPr>
          </a:p>
          <a:p>
            <a:r>
              <a:rPr lang="en-US" dirty="0">
                <a:effectLst/>
              </a:rPr>
              <a:t>Students from the campus’s Disability Resource Center came to tour the exhibition Mary Frank: The Observing Heart and produced paintings on bluestone of their own spirit animals</a:t>
            </a:r>
          </a:p>
          <a:p>
            <a:r>
              <a:rPr lang="en-US" dirty="0">
                <a:effectLst/>
              </a:rPr>
              <a:t>This is a small selection of programming in a robust season. The museum is committed to continuing to present work by BIPOC, LGBTQIA+, older and underrepresented artists and providing members who identify with these communities in our area opportunities to engage with each other and our exhibitions.</a:t>
            </a:r>
          </a:p>
          <a:p>
            <a:endParaRPr lang="en-US" dirty="0"/>
          </a:p>
        </p:txBody>
      </p:sp>
      <p:sp>
        <p:nvSpPr>
          <p:cNvPr id="3" name="Title 2">
            <a:extLst>
              <a:ext uri="{FF2B5EF4-FFF2-40B4-BE49-F238E27FC236}">
                <a16:creationId xmlns:a16="http://schemas.microsoft.com/office/drawing/2014/main" id="{29C71E80-AA61-F848-8266-403E1D5D5C14}"/>
              </a:ext>
            </a:extLst>
          </p:cNvPr>
          <p:cNvSpPr>
            <a:spLocks noGrp="1"/>
          </p:cNvSpPr>
          <p:nvPr>
            <p:ph type="title"/>
          </p:nvPr>
        </p:nvSpPr>
        <p:spPr/>
        <p:txBody>
          <a:bodyPr/>
          <a:lstStyle/>
          <a:p>
            <a:r>
              <a:rPr lang="en-US" dirty="0"/>
              <a:t>Zachary Bowman</a:t>
            </a:r>
            <a:br>
              <a:rPr lang="en-US" dirty="0"/>
            </a:br>
            <a:r>
              <a:rPr lang="en-US" sz="2000" dirty="0"/>
              <a:t>Samuel </a:t>
            </a:r>
            <a:r>
              <a:rPr lang="en-US" sz="2000" dirty="0" err="1"/>
              <a:t>Dorsky</a:t>
            </a:r>
            <a:r>
              <a:rPr lang="en-US" sz="2000" dirty="0"/>
              <a:t> Museum</a:t>
            </a:r>
          </a:p>
        </p:txBody>
      </p:sp>
    </p:spTree>
    <p:extLst>
      <p:ext uri="{BB962C8B-B14F-4D97-AF65-F5344CB8AC3E}">
        <p14:creationId xmlns:p14="http://schemas.microsoft.com/office/powerpoint/2010/main" val="81667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A22F49-A5CD-B944-92CF-B27E2BD6787C}"/>
              </a:ext>
            </a:extLst>
          </p:cNvPr>
          <p:cNvSpPr>
            <a:spLocks noGrp="1"/>
          </p:cNvSpPr>
          <p:nvPr>
            <p:ph idx="1"/>
          </p:nvPr>
        </p:nvSpPr>
        <p:spPr/>
        <p:txBody>
          <a:bodyPr/>
          <a:lstStyle/>
          <a:p>
            <a:r>
              <a:rPr lang="en-US" dirty="0">
                <a:effectLst/>
              </a:rPr>
              <a:t>Title IX Training for campus organizations</a:t>
            </a:r>
          </a:p>
          <a:p>
            <a:r>
              <a:rPr lang="en-US" dirty="0">
                <a:effectLst/>
              </a:rPr>
              <a:t>Training in creating and facilitating DEI  programs that are impactful.</a:t>
            </a:r>
          </a:p>
          <a:p>
            <a:pPr marL="18288" indent="0">
              <a:buNone/>
            </a:pPr>
            <a:endParaRPr lang="en-US" dirty="0"/>
          </a:p>
        </p:txBody>
      </p:sp>
      <p:sp>
        <p:nvSpPr>
          <p:cNvPr id="3" name="Title 2">
            <a:extLst>
              <a:ext uri="{FF2B5EF4-FFF2-40B4-BE49-F238E27FC236}">
                <a16:creationId xmlns:a16="http://schemas.microsoft.com/office/drawing/2014/main" id="{BFAAAFCA-0673-BC4E-9BAB-DDFACDDE4CC6}"/>
              </a:ext>
            </a:extLst>
          </p:cNvPr>
          <p:cNvSpPr>
            <a:spLocks noGrp="1"/>
          </p:cNvSpPr>
          <p:nvPr>
            <p:ph type="title"/>
          </p:nvPr>
        </p:nvSpPr>
        <p:spPr/>
        <p:txBody>
          <a:bodyPr/>
          <a:lstStyle/>
          <a:p>
            <a:r>
              <a:rPr lang="en-US" dirty="0"/>
              <a:t>Jennifer Russo</a:t>
            </a:r>
            <a:br>
              <a:rPr lang="en-US" dirty="0"/>
            </a:br>
            <a:r>
              <a:rPr lang="en-US" sz="2000" dirty="0"/>
              <a:t>Center for Student Engagement</a:t>
            </a:r>
          </a:p>
        </p:txBody>
      </p:sp>
    </p:spTree>
    <p:extLst>
      <p:ext uri="{BB962C8B-B14F-4D97-AF65-F5344CB8AC3E}">
        <p14:creationId xmlns:p14="http://schemas.microsoft.com/office/powerpoint/2010/main" val="2226559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3399</TotalTime>
  <Words>1354</Words>
  <Application>Microsoft Macintosh PowerPoint</Application>
  <PresentationFormat>On-screen Show (4:3)</PresentationFormat>
  <Paragraphs>61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Palatino Linotype</vt:lpstr>
      <vt:lpstr>Times</vt:lpstr>
      <vt:lpstr>Wingdings</vt:lpstr>
      <vt:lpstr>Elemental</vt:lpstr>
      <vt:lpstr>      Diversity, Equity and Inclusion Fellows</vt:lpstr>
      <vt:lpstr>DEI Fellows 2021-2</vt:lpstr>
      <vt:lpstr>  Paula Perez Educational Studies and Leadership </vt:lpstr>
      <vt:lpstr>Eduardo Millet School of Business</vt:lpstr>
      <vt:lpstr>   Mathew Swerdloff Educational Studies and Leadership</vt:lpstr>
      <vt:lpstr>Aaron Ricciardi Department of English</vt:lpstr>
      <vt:lpstr> Anthony Dandridge Department of Black Studies</vt:lpstr>
      <vt:lpstr>Zachary Bowman Samuel Dorsky Museum</vt:lpstr>
      <vt:lpstr>Jennifer Russo Center for Student Engagement</vt:lpstr>
      <vt:lpstr>Allison Moore Episcopal Campus Ministry</vt:lpstr>
      <vt:lpstr>Jessica Smeeks Department of Anthropology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Syntax and Translational Temporality </dc:title>
  <dc:creator>Michelle Woods</dc:creator>
  <cp:lastModifiedBy>Sarah Wyman</cp:lastModifiedBy>
  <cp:revision>51</cp:revision>
  <dcterms:created xsi:type="dcterms:W3CDTF">2016-11-30T17:52:38Z</dcterms:created>
  <dcterms:modified xsi:type="dcterms:W3CDTF">2023-08-04T15:57:48Z</dcterms:modified>
</cp:coreProperties>
</file>