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4" r:id="rId2"/>
    <p:sldMasterId id="2147483649" r:id="rId3"/>
  </p:sldMasterIdLst>
  <p:notesMasterIdLst>
    <p:notesMasterId r:id="rId22"/>
  </p:notesMasterIdLst>
  <p:handoutMasterIdLst>
    <p:handoutMasterId r:id="rId23"/>
  </p:handoutMasterIdLst>
  <p:sldIdLst>
    <p:sldId id="432" r:id="rId4"/>
    <p:sldId id="262" r:id="rId5"/>
    <p:sldId id="452" r:id="rId6"/>
    <p:sldId id="493" r:id="rId7"/>
    <p:sldId id="831" r:id="rId8"/>
    <p:sldId id="459" r:id="rId9"/>
    <p:sldId id="454" r:id="rId10"/>
    <p:sldId id="843" r:id="rId11"/>
    <p:sldId id="449" r:id="rId12"/>
    <p:sldId id="434" r:id="rId13"/>
    <p:sldId id="435" r:id="rId14"/>
    <p:sldId id="489" r:id="rId15"/>
    <p:sldId id="841" r:id="rId16"/>
    <p:sldId id="842" r:id="rId17"/>
    <p:sldId id="478" r:id="rId18"/>
    <p:sldId id="436" r:id="rId19"/>
    <p:sldId id="456" r:id="rId20"/>
    <p:sldId id="455" r:id="rId21"/>
  </p:sldIdLst>
  <p:sldSz cx="9144000" cy="6858000" type="letter"/>
  <p:notesSz cx="9275763" cy="6989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1">
          <p15:clr>
            <a:srgbClr val="A4A3A4"/>
          </p15:clr>
        </p15:guide>
        <p15:guide id="2" pos="29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684"/>
  </p:normalViewPr>
  <p:slideViewPr>
    <p:cSldViewPr>
      <p:cViewPr varScale="1">
        <p:scale>
          <a:sx n="106" d="100"/>
          <a:sy n="106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6"/>
    </p:cViewPr>
  </p:sorterViewPr>
  <p:notesViewPr>
    <p:cSldViewPr>
      <p:cViewPr varScale="1">
        <p:scale>
          <a:sx n="128" d="100"/>
          <a:sy n="128" d="100"/>
        </p:scale>
        <p:origin x="2208" y="184"/>
      </p:cViewPr>
      <p:guideLst>
        <p:guide orient="horz" pos="2201"/>
        <p:guide pos="29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05CAAD4-6F7F-194B-B29E-2AD8F2CADA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E71E074-134C-2B42-908A-7E347F557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955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 smtClean="0"/>
            </a:lvl1pPr>
          </a:lstStyle>
          <a:p>
            <a:pPr>
              <a:defRPr/>
            </a:pPr>
            <a:fld id="{1A68BD2F-FB99-6146-A28C-5C4324ACD157}" type="datetimeFigureOut">
              <a:rPr lang="en-US" altLang="en-US"/>
              <a:pPr>
                <a:defRPr/>
              </a:pPr>
              <a:t>3/9/22</a:t>
            </a:fld>
            <a:endParaRPr lang="en-US" altLang="en-US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02545636-1581-0145-8285-F9A33A43AB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8925"/>
            <a:ext cx="401955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32EE4519-6E40-6C4D-B6A9-083FFFBF73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38925"/>
            <a:ext cx="401955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 smtClean="0"/>
            </a:lvl1pPr>
          </a:lstStyle>
          <a:p>
            <a:pPr>
              <a:defRPr/>
            </a:pPr>
            <a:fld id="{E900BBCC-1FF8-EB4F-94EA-B5BFADABD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95D83-7054-C94B-9016-D94E7E8A311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C12B9-478F-D74B-8462-D6E5EB1B4AF7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5254625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i="0" smtClean="0"/>
            </a:lvl1pPr>
          </a:lstStyle>
          <a:p>
            <a:pPr>
              <a:defRPr/>
            </a:pPr>
            <a:fld id="{8F1C2858-893C-DE4A-B91A-0810C7A026A8}" type="datetimeFigureOut">
              <a:rPr lang="en-US" altLang="en-US"/>
              <a:pPr>
                <a:defRPr/>
              </a:pPr>
              <a:t>3/9/22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A802B2-B3BF-E143-8674-BDB6E6A056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0838" y="523875"/>
            <a:ext cx="3494087" cy="2620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CA5BD9-CDBD-3C4E-B5CE-FD74CF2E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27100" y="3319463"/>
            <a:ext cx="74215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04C6-E12E-A94E-BEF8-21DE9B1D35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6638925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48D-9F77-1740-A04E-8631FF685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5254625" y="6638925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i="0" smtClean="0"/>
            </a:lvl1pPr>
          </a:lstStyle>
          <a:p>
            <a:pPr>
              <a:defRPr/>
            </a:pPr>
            <a:fld id="{03B16699-7CE9-6F4B-817D-EFECA18FE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6">
            <a:extLst>
              <a:ext uri="{FF2B5EF4-FFF2-40B4-BE49-F238E27FC236}">
                <a16:creationId xmlns:a16="http://schemas.microsoft.com/office/drawing/2014/main" id="{B15778FB-0CC8-F747-A555-97EBC9422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4BE0DE-A5E7-974B-8D02-E9DFB896F55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D6D9B29-D66D-2047-9426-C26C845F8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961502D-4E59-554D-8399-4B7BBA1C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6">
            <a:extLst>
              <a:ext uri="{FF2B5EF4-FFF2-40B4-BE49-F238E27FC236}">
                <a16:creationId xmlns:a16="http://schemas.microsoft.com/office/drawing/2014/main" id="{8D244610-7B0C-5E49-A5E8-68FED52EE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34967F-7BE2-764E-AD32-C952377629BB}" type="slidenum">
              <a:rPr lang="en-US" altLang="en-US" sz="1200" i="0"/>
              <a:pPr eaLnBrk="1" hangingPunct="1"/>
              <a:t>13</a:t>
            </a:fld>
            <a:endParaRPr lang="en-US" altLang="en-US" sz="1200" i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573C58B-7C84-C04A-9BB4-39F1CCF01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3650347-FBA3-6341-9DA2-575B00EB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15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6">
            <a:extLst>
              <a:ext uri="{FF2B5EF4-FFF2-40B4-BE49-F238E27FC236}">
                <a16:creationId xmlns:a16="http://schemas.microsoft.com/office/drawing/2014/main" id="{C49D6F9D-1675-5D4B-84FC-E65D18FEE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31EA9-878E-B343-8D7D-0EC6BBE0C1F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1597947-284D-2045-87CB-BC8D265556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9BC3EAD-FC49-7D4B-8DF2-5AB113FC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F3FFAF99-6C64-6944-84F4-EF7D88F1A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716088" y="549275"/>
            <a:ext cx="3719512" cy="2789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5E3CA-DF17-8546-A2A8-BB73EEA5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3565525"/>
            <a:ext cx="5851525" cy="4876800"/>
          </a:xfrm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Notes to the Facilitator:</a:t>
            </a:r>
          </a:p>
          <a:p>
            <a:pPr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Bias, Diversity, and Inclusion (Slides 9-16): 25 minutes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Timing: 15 minutes for the Power of Observation activity (slides 9-12)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This slide includes a build.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Before showing the video on the next slide, direct participants to the image in their Participant Guide of the five people they will meet.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Tell them to not over-think this and to take note of their first 2-3 observations.</a:t>
            </a:r>
          </a:p>
          <a:p>
            <a:pPr>
              <a:defRPr/>
            </a:pPr>
            <a:endParaRPr lang="en-US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-------------------------------------------------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Suggested comments to the class:</a:t>
            </a:r>
          </a:p>
          <a:p>
            <a:pPr indent="-19491">
              <a:defRPr/>
            </a:pPr>
            <a:endParaRPr lang="en-US" sz="1100" b="1" dirty="0"/>
          </a:p>
          <a:p>
            <a:pPr>
              <a:defRPr/>
            </a:pPr>
            <a:r>
              <a:rPr lang="en-US" b="1" dirty="0"/>
              <a:t>ASK:  </a:t>
            </a:r>
            <a:r>
              <a:rPr lang="en-US" dirty="0"/>
              <a:t>What is an observation? </a:t>
            </a:r>
            <a:r>
              <a:rPr lang="en-US" i="1" dirty="0"/>
              <a:t>Get a few responses from the class. Quickly correct or confirm.</a:t>
            </a:r>
            <a:endParaRPr lang="en-US" dirty="0"/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b="1" dirty="0"/>
              <a:t>[CLICK] </a:t>
            </a:r>
            <a:r>
              <a:rPr lang="en-US" dirty="0"/>
              <a:t>to reveal and read the definition.</a:t>
            </a:r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b="1" dirty="0"/>
              <a:t>Give activity instructions:</a:t>
            </a:r>
            <a:endParaRPr lang="en-US" dirty="0"/>
          </a:p>
          <a:p>
            <a:pPr>
              <a:defRPr/>
            </a:pPr>
            <a:r>
              <a:rPr lang="en-US" dirty="0"/>
              <a:t>In your Participant Guide, you’ll see a picture with five people. In a moment, you’re going to meet each of these people as they introduce themselves on video. As you meet them, write down 2-3 OBSERVATIONS of each person.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AF48F32A-2D57-7846-B4CE-B449FA2C7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8688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 defTabSz="928688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 defTabSz="928688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 defTabSz="928688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 defTabSz="928688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0296931-E8A6-4C4C-B673-7B3828E37413}" type="slidenum">
              <a:rPr lang="en-US" altLang="en-US" i="0"/>
              <a:pPr algn="r"/>
              <a:t>2</a:t>
            </a:fld>
            <a:endParaRPr lang="en-US" altLang="en-US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6">
            <a:extLst>
              <a:ext uri="{FF2B5EF4-FFF2-40B4-BE49-F238E27FC236}">
                <a16:creationId xmlns:a16="http://schemas.microsoft.com/office/drawing/2014/main" id="{BBD1901E-134C-F744-AAEA-B3F49D932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9C685-20B4-A24B-AD08-C6820092AAA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4163618-8E5C-8E43-953E-DCBCD3C04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CCBCDE6-3577-974D-A939-F47E545ED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1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6">
            <a:extLst>
              <a:ext uri="{FF2B5EF4-FFF2-40B4-BE49-F238E27FC236}">
                <a16:creationId xmlns:a16="http://schemas.microsoft.com/office/drawing/2014/main" id="{F539F132-33F3-F74E-9166-D3448C743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A724B-7314-9F40-97E3-42A7AD7F11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3CF1894-853F-9C44-950C-AC2395232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E216532-18A2-9F4B-97B6-FA615675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>
            <a:extLst>
              <a:ext uri="{FF2B5EF4-FFF2-40B4-BE49-F238E27FC236}">
                <a16:creationId xmlns:a16="http://schemas.microsoft.com/office/drawing/2014/main" id="{37970C10-5E72-F44E-8995-13094505D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4A72F-73E6-AA4E-A51D-CD653A36C02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99FA2BB-DF38-F242-A755-98A712690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6CD7672-85B7-2844-900B-639F0B04C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6">
            <a:extLst>
              <a:ext uri="{FF2B5EF4-FFF2-40B4-BE49-F238E27FC236}">
                <a16:creationId xmlns:a16="http://schemas.microsoft.com/office/drawing/2014/main" id="{8D244610-7B0C-5E49-A5E8-68FED52EE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34967F-7BE2-764E-AD32-C952377629BB}" type="slidenum">
              <a:rPr lang="en-US" altLang="en-US" sz="1200" i="0"/>
              <a:pPr eaLnBrk="1" hangingPunct="1"/>
              <a:t>9</a:t>
            </a:fld>
            <a:endParaRPr lang="en-US" altLang="en-US" sz="1200" i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573C58B-7C84-C04A-9BB4-39F1CCF01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3650347-FBA3-6341-9DA2-575B00EB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>
            <a:extLst>
              <a:ext uri="{FF2B5EF4-FFF2-40B4-BE49-F238E27FC236}">
                <a16:creationId xmlns:a16="http://schemas.microsoft.com/office/drawing/2014/main" id="{17E615DD-2DB3-3848-91B2-423982BAE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DDB04F-1D2F-9248-B3AC-A85AFFCE4F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5E10B67-B82B-8F4C-80B9-4FA9A788EA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3D9442C-3AC1-174C-8F8B-0B3A2973B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6">
            <a:extLst>
              <a:ext uri="{FF2B5EF4-FFF2-40B4-BE49-F238E27FC236}">
                <a16:creationId xmlns:a16="http://schemas.microsoft.com/office/drawing/2014/main" id="{06ABC476-07CF-BB46-B287-24EB5680B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FBD15-C2AC-4F43-8539-604B9B0A2C0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F1668BB-774D-EF40-B5F1-BBB8F8CAB3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1D607A7-96A6-6643-8327-0D79651C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6">
            <a:extLst>
              <a:ext uri="{FF2B5EF4-FFF2-40B4-BE49-F238E27FC236}">
                <a16:creationId xmlns:a16="http://schemas.microsoft.com/office/drawing/2014/main" id="{E5D81E4B-458E-AD49-A517-460124633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79142-CEC2-2542-B50C-F939E29DAF5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D972F6A-251E-1448-B7E4-C82712CFAA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98CB5D4-A5F4-3C4F-BD96-24AFF283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308E21A-2DE4-F149-AB0E-4B294880EB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7A86243A-55DF-B447-9E65-E2C707434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1373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724A2-1D8C-374E-B7BD-CCEBC3E7DB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E33D3389-3365-A14B-AD6C-E8A4B7D47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615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1AB63A-0FD0-1844-934C-3F622C4678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D7B64FEF-4FDA-BD44-A2A7-664FE7B3D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31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298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298DA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9263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7762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249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219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9354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4088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4119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733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BADED91-2263-9144-A280-81518B08A7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CF668A30-2375-F042-BD0F-43D91EDDF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808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8621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7169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1943100" cy="5380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2563"/>
            <a:ext cx="5676900" cy="5380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8029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D0D5D-E281-D542-9B9B-8FF7D53840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091D-F522-C44D-97C3-572EACA87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678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D4E571-D56B-B949-8C75-34E0E5D5C0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DFF7-D408-D04A-84DB-06B7015DD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3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3BDAB-673D-AB42-90CD-AC37316E6C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76F80-CC2B-9643-8D35-4DD11BBF4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246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E7188B-7B88-4943-A356-BEB3C7FA7F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AAC8-9D45-DD4F-9886-B7265D93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124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395B09-11C1-8D4D-9366-510CE04F37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C32F-FFDE-DA49-83A2-1B7AEA47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0668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62F2C55-DE89-4440-9FA9-0806D2F77D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A8D6-F2FE-CF4C-8191-96B41FF2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847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2F55E4-D8A9-D447-AE5E-922B6DE12A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4F2E-F5A2-8042-B5B3-F6448F7A1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0340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1AE8E84-9357-8343-ACFC-33BA75758D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F47FA76B-C1E4-664A-977D-5C8171B7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7619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A1CE37-7168-DA4F-BE20-25A833300C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D5A9-EE52-4B44-B007-9AEDEF368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4096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77CBAD-1749-134F-B444-0FEFC28D63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955C-D017-D945-958D-7E29184C8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290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1943100" cy="5380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2563"/>
            <a:ext cx="5676900" cy="5380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498F3C-9B54-8046-8254-46403D888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3229-CF63-1849-A723-8FAB48DDA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898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FE900C-21EB-5147-A232-1751849148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DE84070F-5C08-6F4D-82BD-6E6C2EE97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81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167D59-97CF-6641-922B-3313859B1D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054CC413-4B01-714A-989B-BDCC86185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57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5359B7-FE40-7646-BBB2-A5B6755FBC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78D2304B-E09B-D540-8778-97B5A2C7E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417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31612EE-D186-1143-A488-8DBBE08EC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21E8E65F-FC56-8742-8D65-EF24A14E5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0572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B14BC-627B-E549-A02F-90B7C11955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834B9F68-B6F6-4D47-BB99-0AF3F17B6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046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67B76-D0E6-DD4A-BC39-3C65E0D232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mtClean="0"/>
            </a:lvl1pPr>
          </a:lstStyle>
          <a:p>
            <a:pPr>
              <a:defRPr/>
            </a:pPr>
            <a:fld id="{76E96D22-575D-0E45-8C26-EA38D8476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26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2C4743D1-E329-304D-9BF2-72360B50B6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92088"/>
            <a:ext cx="457200" cy="6245225"/>
          </a:xfrm>
          <a:prstGeom prst="rect">
            <a:avLst/>
          </a:prstGeom>
          <a:solidFill>
            <a:srgbClr val="8EB13F"/>
          </a:solidFill>
          <a:ln>
            <a:noFill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6EDB9C66-0206-8E44-9BCC-D0904190B790}"/>
              </a:ext>
            </a:extLst>
          </p:cNvPr>
          <p:cNvSpPr txBox="1">
            <a:spLocks/>
          </p:cNvSpPr>
          <p:nvPr userDrawn="1"/>
        </p:nvSpPr>
        <p:spPr>
          <a:xfrm>
            <a:off x="685800" y="317500"/>
            <a:ext cx="5638800" cy="977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EB13F"/>
                </a:solidFill>
                <a:latin typeface="Calibri" pitchFamily="34" charset="0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C0088781-91AF-FF48-B5CA-0BF01D3FCCA3}"/>
              </a:ext>
            </a:extLst>
          </p:cNvPr>
          <p:cNvSpPr txBox="1">
            <a:spLocks/>
          </p:cNvSpPr>
          <p:nvPr userDrawn="1"/>
        </p:nvSpPr>
        <p:spPr>
          <a:xfrm>
            <a:off x="685800" y="1524000"/>
            <a:ext cx="81534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Ø"/>
              <a:defRPr sz="2400" b="1" baseline="0">
                <a:solidFill>
                  <a:schemeClr val="bg1"/>
                </a:solidFill>
                <a:latin typeface="Calibri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o"/>
              <a:defRPr sz="2000" b="1">
                <a:solidFill>
                  <a:schemeClr val="bg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2000" b="1">
                <a:solidFill>
                  <a:schemeClr val="bg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1800" b="1">
                <a:solidFill>
                  <a:schemeClr val="bg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1600" b="1">
                <a:solidFill>
                  <a:schemeClr val="bg1"/>
                </a:solidFill>
                <a:latin typeface="Calibri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2298DA"/>
                </a:solidFill>
              </a:rPr>
              <a:t>Click to edit Master text styles</a:t>
            </a:r>
          </a:p>
          <a:p>
            <a:pPr lvl="1">
              <a:defRPr/>
            </a:pPr>
            <a:r>
              <a:rPr lang="en-US" dirty="0">
                <a:solidFill>
                  <a:srgbClr val="2298DA"/>
                </a:solidFill>
                <a:cs typeface="ＭＳ Ｐゴシック" charset="0"/>
              </a:rPr>
              <a:t>Second level</a:t>
            </a:r>
          </a:p>
          <a:p>
            <a:pPr lvl="2">
              <a:defRPr/>
            </a:pPr>
            <a:r>
              <a:rPr lang="en-US" dirty="0">
                <a:solidFill>
                  <a:srgbClr val="2298DA"/>
                </a:solidFill>
                <a:cs typeface="ＭＳ Ｐゴシック" charset="0"/>
              </a:rPr>
              <a:t>Third level</a:t>
            </a:r>
          </a:p>
          <a:p>
            <a:pPr lvl="3">
              <a:defRPr/>
            </a:pPr>
            <a:r>
              <a:rPr lang="en-US" dirty="0">
                <a:solidFill>
                  <a:srgbClr val="2298DA"/>
                </a:solidFill>
                <a:cs typeface="ＭＳ Ｐゴシック" charset="0"/>
              </a:rPr>
              <a:t>Fourth level</a:t>
            </a:r>
          </a:p>
          <a:p>
            <a:pPr lvl="4">
              <a:defRPr/>
            </a:pPr>
            <a:r>
              <a:rPr lang="en-US" dirty="0">
                <a:solidFill>
                  <a:srgbClr val="2298DA"/>
                </a:solidFill>
                <a:cs typeface="ＭＳ Ｐゴシック" charset="0"/>
              </a:rPr>
              <a:t>Fifth level</a:t>
            </a:r>
          </a:p>
        </p:txBody>
      </p:sp>
      <p:pic>
        <p:nvPicPr>
          <p:cNvPr id="1029" name="Picture 10" descr="JaRa LOGO (2015).jpg">
            <a:extLst>
              <a:ext uri="{FF2B5EF4-FFF2-40B4-BE49-F238E27FC236}">
                <a16:creationId xmlns:a16="http://schemas.microsoft.com/office/drawing/2014/main" id="{D4059C19-458B-5A44-8B41-45A1461952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634C3524-E073-2A40-8336-1BD0DEDE27E0}"/>
              </a:ext>
            </a:extLst>
          </p:cNvPr>
          <p:cNvSpPr txBox="1">
            <a:spLocks/>
          </p:cNvSpPr>
          <p:nvPr userDrawn="1"/>
        </p:nvSpPr>
        <p:spPr>
          <a:xfrm>
            <a:off x="7162800" y="152400"/>
            <a:ext cx="12192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Ø"/>
              <a:defRPr sz="2400" b="1" baseline="0">
                <a:solidFill>
                  <a:schemeClr val="bg1"/>
                </a:solidFill>
                <a:latin typeface="Calibri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o"/>
              <a:defRPr sz="2000" b="1">
                <a:solidFill>
                  <a:schemeClr val="bg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2000" b="1">
                <a:solidFill>
                  <a:schemeClr val="bg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1800" b="1">
                <a:solidFill>
                  <a:schemeClr val="bg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charset="0"/>
              <a:buChar char="§"/>
              <a:defRPr sz="1600" b="1">
                <a:solidFill>
                  <a:schemeClr val="bg1"/>
                </a:solidFill>
                <a:latin typeface="Calibri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AF17"/>
              </a:buClr>
              <a:buFont typeface="Wingdings" charset="0"/>
              <a:buChar char="§"/>
              <a:defRPr sz="1200"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162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1600" i="0" dirty="0" err="1">
                <a:solidFill>
                  <a:srgbClr val="2298DA"/>
                </a:solidFill>
                <a:latin typeface="Nexa Bold"/>
                <a:cs typeface="Nexa Bold"/>
              </a:rPr>
              <a:t>JaRa</a:t>
            </a:r>
            <a:r>
              <a:rPr lang="en-US" sz="1600" i="0" dirty="0">
                <a:solidFill>
                  <a:srgbClr val="2298DA"/>
                </a:solidFill>
                <a:latin typeface="Nexa Bold"/>
                <a:cs typeface="Nexa Bold"/>
              </a:rPr>
              <a:t> </a:t>
            </a:r>
          </a:p>
          <a:p>
            <a:pPr marL="0" indent="0" algn="r">
              <a:lnSpc>
                <a:spcPts val="162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1600" i="0" dirty="0">
                <a:solidFill>
                  <a:srgbClr val="2298DA"/>
                </a:solidFill>
                <a:latin typeface="Nexa Bold"/>
                <a:cs typeface="Nexa Bold"/>
              </a:rPr>
              <a:t>Consulting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Char char="o"/>
        <a:defRPr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6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4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charset="0"/>
        <a:buChar char="§"/>
        <a:defRPr sz="1200" b="1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charset="0"/>
        <a:buChar char="§"/>
        <a:defRPr sz="1200" b="1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charset="0"/>
        <a:buChar char="§"/>
        <a:defRPr sz="1200" b="1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charset="0"/>
        <a:buChar char="§"/>
        <a:defRPr sz="12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B79CF882-08C8-A441-B520-D1523BC6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3600" b="1" i="0">
              <a:solidFill>
                <a:schemeClr val="bg1"/>
              </a:solidFill>
            </a:endParaRPr>
          </a:p>
        </p:txBody>
      </p:sp>
      <p:pic>
        <p:nvPicPr>
          <p:cNvPr id="13315" name="Picture 2" descr="JaRa LOGO (2015).png">
            <a:extLst>
              <a:ext uri="{FF2B5EF4-FFF2-40B4-BE49-F238E27FC236}">
                <a16:creationId xmlns:a16="http://schemas.microsoft.com/office/drawing/2014/main" id="{2FEDC40C-9ACF-BF44-92FC-DD90234C60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77800"/>
            <a:ext cx="3314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Char char="o"/>
        <a:defRPr sz="2800" b="1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600" b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400" b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784D5C02-51FF-F241-B1BF-6B0E8C0BD34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3924300" y="2400300"/>
            <a:ext cx="533400" cy="8382000"/>
          </a:xfrm>
          <a:prstGeom prst="rect">
            <a:avLst/>
          </a:prstGeom>
          <a:solidFill>
            <a:srgbClr val="2298DA"/>
          </a:solidFill>
          <a:ln>
            <a:noFill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2D29685-F7B7-3D49-82DE-6F33BB98E5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833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 smtClean="0"/>
            </a:lvl1pPr>
          </a:lstStyle>
          <a:p>
            <a:pPr>
              <a:defRPr/>
            </a:pPr>
            <a:fld id="{99BA537E-805B-294B-8FEA-1B6D44F31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340" name="Picture 1" descr="JaRa LOGO (2015).png">
            <a:extLst>
              <a:ext uri="{FF2B5EF4-FFF2-40B4-BE49-F238E27FC236}">
                <a16:creationId xmlns:a16="http://schemas.microsoft.com/office/drawing/2014/main" id="{2948F6B7-96CC-854F-A172-FC483E445C5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4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Char char="o"/>
        <a:defRPr b="1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600" b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400" b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AF17"/>
        </a:buClr>
        <a:buFont typeface="Wingdings" pitchFamily="2" charset="2"/>
        <a:buChar char="§"/>
        <a:defRPr sz="1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120CCE1-D3F7-AD4C-9143-279F70ADA1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04800" y="5029200"/>
            <a:ext cx="868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What Difference does Difference Make?</a:t>
            </a:r>
            <a:br>
              <a:rPr lang="en-US" altLang="en-US" sz="4800" b="0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facilitated by James B. Childs</a:t>
            </a:r>
          </a:p>
        </p:txBody>
      </p:sp>
      <p:sp>
        <p:nvSpPr>
          <p:cNvPr id="27650" name="Text Box 3">
            <a:extLst>
              <a:ext uri="{FF2B5EF4-FFF2-40B4-BE49-F238E27FC236}">
                <a16:creationId xmlns:a16="http://schemas.microsoft.com/office/drawing/2014/main" id="{EB0A24B2-B770-B34A-BFDE-644B5B12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5410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6600" b="1" i="0" dirty="0">
                <a:solidFill>
                  <a:srgbClr val="92D050"/>
                </a:solidFill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>
            <a:extLst>
              <a:ext uri="{FF2B5EF4-FFF2-40B4-BE49-F238E27FC236}">
                <a16:creationId xmlns:a16="http://schemas.microsoft.com/office/drawing/2014/main" id="{C8273072-9B4A-9D43-9645-8423A86624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04A32-654A-9A4A-A742-4872A2CA808A}" type="slidenum">
              <a:rPr lang="en-US" altLang="en-US" i="0">
                <a:latin typeface="Calibri" panose="020F0502020204030204" pitchFamily="34" charset="0"/>
              </a:rPr>
              <a:pPr/>
              <a:t>10</a:t>
            </a:fld>
            <a:endParaRPr lang="en-US" altLang="en-US" i="0">
              <a:latin typeface="Calibri" panose="020F0502020204030204" pitchFamily="34" charset="0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A77BB1F8-F2AB-3640-978B-42B043981C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143000"/>
            <a:ext cx="853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000" b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From the lists in your participant materials select:</a:t>
            </a: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000" b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ts val="40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one (1) item from </a:t>
            </a:r>
            <a:r>
              <a:rPr lang="en-US" altLang="en-US" sz="4000" u="sng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LIST A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	</a:t>
            </a:r>
            <a:r>
              <a:rPr lang="en-US" altLang="en-US" sz="4000">
                <a:solidFill>
                  <a:srgbClr val="2297DA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40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one (1) item from </a:t>
            </a:r>
            <a:r>
              <a:rPr lang="en-US" altLang="en-US" sz="4000" u="sng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LIST B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000" b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…as factors that have had a major impact on shaping who you are today. </a:t>
            </a:r>
            <a:r>
              <a:rPr lang="en-US" altLang="en-US" sz="3000" b="0">
                <a:solidFill>
                  <a:srgbClr val="1E92D6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(2 minutes)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B24B750-33ED-784D-BC47-994E0483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534400" cy="71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4400" b="1" i="0">
                <a:solidFill>
                  <a:srgbClr val="2297DA"/>
                </a:solidFill>
                <a:latin typeface="Calibri" panose="020F0502020204030204" pitchFamily="34" charset="0"/>
              </a:rPr>
              <a:t>Broadening our Understanding…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>
            <a:extLst>
              <a:ext uri="{FF2B5EF4-FFF2-40B4-BE49-F238E27FC236}">
                <a16:creationId xmlns:a16="http://schemas.microsoft.com/office/drawing/2014/main" id="{F095912E-7D11-074C-A186-CFD30C2BDA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A1621B-0B1B-C541-80A3-C0443A5F9B36}" type="slidenum">
              <a:rPr lang="en-US" altLang="en-US" i="0">
                <a:latin typeface="Calibri" panose="020F0502020204030204" pitchFamily="34" charset="0"/>
              </a:rPr>
              <a:pPr/>
              <a:t>11</a:t>
            </a:fld>
            <a:endParaRPr lang="en-US" altLang="en-US" i="0">
              <a:latin typeface="Calibri" panose="020F050202020403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D1B7B57-8DD8-C645-A9ED-2CDEE78E61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534400" cy="71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2297DA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Broadening our Understanding…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AC2D89F-AF66-4049-BD8E-CD8C2C032E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706562"/>
            <a:ext cx="2667000" cy="4313237"/>
          </a:xfrm>
          <a:prstGeom prst="rect">
            <a:avLst/>
          </a:prstGeom>
          <a:solidFill>
            <a:srgbClr val="1E92D6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Wingdings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233363" indent="-233363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Age</a:t>
            </a:r>
          </a:p>
          <a:p>
            <a:pPr marL="233363" indent="-233363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Disability</a:t>
            </a:r>
          </a:p>
          <a:p>
            <a:pPr marL="233363" indent="-233363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Gender</a:t>
            </a:r>
          </a:p>
          <a:p>
            <a:pPr marL="233363" indent="-233363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Race/Ethnicity</a:t>
            </a:r>
          </a:p>
          <a:p>
            <a:pPr marL="233363" indent="-233363" defTabSz="457200">
              <a:lnSpc>
                <a:spcPct val="70000"/>
              </a:lnSpc>
              <a:spcBef>
                <a:spcPct val="50000"/>
              </a:spcBef>
              <a:buClr>
                <a:srgbClr val="80BF30"/>
              </a:buClr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Sexual  	Orientation</a:t>
            </a:r>
            <a:endParaRPr lang="en-US" sz="3200" b="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9034E77-6B88-BF4F-9AD4-4ABEDFA7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06563"/>
            <a:ext cx="2667000" cy="4313237"/>
          </a:xfrm>
          <a:prstGeom prst="rect">
            <a:avLst/>
          </a:prstGeom>
          <a:noFill/>
          <a:ln w="28575">
            <a:solidFill>
              <a:srgbClr val="1E92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4163" indent="-284163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Communication Styles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Country of Birth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Education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Family Status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Heritage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Languages  Spoken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Learning Style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Work Style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Religion</a:t>
            </a: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0683D363-7574-9748-8E3D-A5ADEE14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2667000" cy="487363"/>
          </a:xfrm>
          <a:prstGeom prst="rect">
            <a:avLst/>
          </a:prstGeom>
          <a:solidFill>
            <a:srgbClr val="1E92D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b="1" i="0">
                <a:solidFill>
                  <a:srgbClr val="FFFFFF"/>
                </a:solidFill>
                <a:latin typeface="Calibri" panose="020F0502020204030204" pitchFamily="34" charset="0"/>
              </a:rPr>
              <a:t>LIST A</a:t>
            </a:r>
          </a:p>
        </p:txBody>
      </p:sp>
      <p:sp>
        <p:nvSpPr>
          <p:cNvPr id="47110" name="Rectangle 2">
            <a:extLst>
              <a:ext uri="{FF2B5EF4-FFF2-40B4-BE49-F238E27FC236}">
                <a16:creationId xmlns:a16="http://schemas.microsoft.com/office/drawing/2014/main" id="{69609DE0-E8F5-4846-8FD9-CF762713D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5715000" cy="487363"/>
          </a:xfrm>
          <a:prstGeom prst="rect">
            <a:avLst/>
          </a:prstGeom>
          <a:solidFill>
            <a:schemeClr val="tx1"/>
          </a:solidFill>
          <a:ln w="28575">
            <a:solidFill>
              <a:srgbClr val="1E92D6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b="1" i="0" dirty="0">
                <a:solidFill>
                  <a:srgbClr val="1E92D6"/>
                </a:solidFill>
                <a:latin typeface="Calibri" panose="020F0502020204030204" pitchFamily="34" charset="0"/>
              </a:rPr>
              <a:t>LIST B</a:t>
            </a:r>
          </a:p>
        </p:txBody>
      </p:sp>
      <p:sp>
        <p:nvSpPr>
          <p:cNvPr id="47111" name="Rectangle 3">
            <a:extLst>
              <a:ext uri="{FF2B5EF4-FFF2-40B4-BE49-F238E27FC236}">
                <a16:creationId xmlns:a16="http://schemas.microsoft.com/office/drawing/2014/main" id="{EBB42972-0E9B-5A4A-8D48-B0A9B35F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06563"/>
            <a:ext cx="3048000" cy="4313237"/>
          </a:xfrm>
          <a:prstGeom prst="rect">
            <a:avLst/>
          </a:prstGeom>
          <a:noFill/>
          <a:ln w="28575">
            <a:solidFill>
              <a:srgbClr val="1E92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4163" indent="-284163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Lifestyle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Work-Family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Relationship Status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Nationality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Political Affiliation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Talents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Values/Beliefs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latin typeface="Calibri" panose="020F0502020204030204" pitchFamily="34" charset="0"/>
              </a:rPr>
              <a:t>Work Style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rgbClr val="2297DA"/>
                </a:solidFill>
                <a:latin typeface="Calibri" panose="020F0502020204030204" pitchFamily="34" charset="0"/>
              </a:rPr>
              <a:t>OTHERS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>
            <a:extLst>
              <a:ext uri="{FF2B5EF4-FFF2-40B4-BE49-F238E27FC236}">
                <a16:creationId xmlns:a16="http://schemas.microsoft.com/office/drawing/2014/main" id="{21B65BF1-B2EC-8643-AD25-39CF874AF7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55CCD0-DDFF-954D-ADB1-1CCE5EDA94C2}" type="slidenum">
              <a:rPr lang="en-US" altLang="en-US" i="0">
                <a:latin typeface="Calibri" panose="020F0502020204030204" pitchFamily="34" charset="0"/>
              </a:rPr>
              <a:pPr/>
              <a:t>12</a:t>
            </a:fld>
            <a:endParaRPr lang="en-US" altLang="en-US" i="0">
              <a:latin typeface="Calibri" panose="020F0502020204030204" pitchFamily="34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3405D28-7DDE-F049-9FD7-649643E9BB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914400"/>
            <a:ext cx="853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From these lists select:</a:t>
            </a: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800" b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ts val="40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one (1) item from </a:t>
            </a:r>
            <a:r>
              <a:rPr lang="en-US" altLang="en-US" sz="32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LIST A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	</a:t>
            </a:r>
            <a:r>
              <a:rPr lang="en-US" altLang="en-US" sz="3200" dirty="0">
                <a:solidFill>
                  <a:srgbClr val="2297DA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40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one (1) item from </a:t>
            </a:r>
            <a:r>
              <a:rPr lang="en-US" altLang="en-US" sz="32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LIST B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105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ts val="3338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…as factors that have had a major impact on shaping who you are today.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6FF6ED4-7C11-2D4A-9556-CFE6EA75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534400" cy="71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4400" b="1" i="0">
                <a:solidFill>
                  <a:srgbClr val="2297DA"/>
                </a:solidFill>
                <a:latin typeface="Calibri" panose="020F0502020204030204" pitchFamily="34" charset="0"/>
              </a:rPr>
              <a:t>Broadening our Understanding…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2222BE1-4C6C-0846-AC4B-2BC470A3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89438"/>
            <a:ext cx="8610600" cy="1249362"/>
          </a:xfrm>
          <a:prstGeom prst="rect">
            <a:avLst/>
          </a:prstGeom>
          <a:solidFill>
            <a:srgbClr val="1E9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FCAF17"/>
              </a:buClr>
              <a:buFont typeface="Wingdings" pitchFamily="2" charset="2"/>
              <a:buNone/>
            </a:pPr>
            <a:r>
              <a:rPr lang="en-US" altLang="en-US" sz="2400" i="0" dirty="0">
                <a:latin typeface="Calibri" panose="020F0502020204030204" pitchFamily="34" charset="0"/>
              </a:rPr>
              <a:t>In your breakout groups, each of you will have about 2 minutes </a:t>
            </a:r>
            <a:r>
              <a:rPr lang="en-US" altLang="en-US" sz="2400" dirty="0">
                <a:latin typeface="Calibri" panose="020F0502020204030204" pitchFamily="34" charset="0"/>
              </a:rPr>
              <a:t>(uninterrupted)</a:t>
            </a:r>
            <a:r>
              <a:rPr lang="en-US" altLang="en-US" sz="2400" i="0" dirty="0">
                <a:latin typeface="Calibri" panose="020F0502020204030204" pitchFamily="34" charset="0"/>
              </a:rPr>
              <a:t> to explain why you selected those items. </a:t>
            </a:r>
          </a:p>
          <a:p>
            <a:pPr>
              <a:buClr>
                <a:srgbClr val="FCAF17"/>
              </a:buClr>
              <a:buFont typeface="Wingdings" pitchFamily="2" charset="2"/>
              <a:buNone/>
            </a:pPr>
            <a:r>
              <a:rPr lang="en-US" altLang="en-US" sz="2400" i="0" dirty="0">
                <a:latin typeface="Calibri" panose="020F0502020204030204" pitchFamily="34" charset="0"/>
              </a:rPr>
              <a:t>Share only what you feel comfortable sharing.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9">
            <a:extLst>
              <a:ext uri="{FF2B5EF4-FFF2-40B4-BE49-F238E27FC236}">
                <a16:creationId xmlns:a16="http://schemas.microsoft.com/office/drawing/2014/main" id="{A4A9A602-1FE8-DE4C-84D0-7F72FF9B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47106" name="Picture 6" descr="JaRa LOGO (2015).png">
            <a:extLst>
              <a:ext uri="{FF2B5EF4-FFF2-40B4-BE49-F238E27FC236}">
                <a16:creationId xmlns:a16="http://schemas.microsoft.com/office/drawing/2014/main" id="{A8C0634E-A562-F94C-B536-3BE23449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5738"/>
            <a:ext cx="2667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Group 4">
            <a:extLst>
              <a:ext uri="{FF2B5EF4-FFF2-40B4-BE49-F238E27FC236}">
                <a16:creationId xmlns:a16="http://schemas.microsoft.com/office/drawing/2014/main" id="{FED4E5CD-5F9F-0742-8137-ED896E4ABD4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838200"/>
            <a:ext cx="4232275" cy="1949450"/>
            <a:chOff x="3276600" y="959556"/>
            <a:chExt cx="2904565" cy="1371600"/>
          </a:xfrm>
        </p:grpSpPr>
        <p:sp>
          <p:nvSpPr>
            <p:cNvPr id="47109" name="Text Placeholder 34">
              <a:extLst>
                <a:ext uri="{FF2B5EF4-FFF2-40B4-BE49-F238E27FC236}">
                  <a16:creationId xmlns:a16="http://schemas.microsoft.com/office/drawing/2014/main" id="{ADE2E350-62EE-9F43-A1A7-9CCAD7E7BE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76600" y="959556"/>
              <a:ext cx="26670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buClr>
                  <a:srgbClr val="99CC00"/>
                </a:buClr>
                <a:buFont typeface="Wingdings" pitchFamily="2" charset="2"/>
                <a:buNone/>
              </a:pPr>
              <a:r>
                <a:rPr lang="en-US" altLang="en-US" sz="8800" b="1" i="0">
                  <a:solidFill>
                    <a:srgbClr val="2298DA"/>
                  </a:solidFill>
                  <a:latin typeface="Nexa Bold" pitchFamily="2" charset="0"/>
                </a:rPr>
                <a:t>JaRa </a:t>
              </a:r>
            </a:p>
          </p:txBody>
        </p:sp>
        <p:sp>
          <p:nvSpPr>
            <p:cNvPr id="47110" name="Text Placeholder 34">
              <a:extLst>
                <a:ext uri="{FF2B5EF4-FFF2-40B4-BE49-F238E27FC236}">
                  <a16:creationId xmlns:a16="http://schemas.microsoft.com/office/drawing/2014/main" id="{A00F48A2-EA86-0147-8211-E5E98F7AF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90365" y="1741311"/>
              <a:ext cx="259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>
                  <a:srgbClr val="99CC00"/>
                </a:buClr>
                <a:buFont typeface="Wingdings" pitchFamily="2" charset="2"/>
                <a:buNone/>
              </a:pPr>
              <a:r>
                <a:rPr lang="en-US" altLang="en-US" sz="4800" b="1" i="0">
                  <a:solidFill>
                    <a:srgbClr val="2298DA"/>
                  </a:solidFill>
                  <a:latin typeface="Nexa Bold" pitchFamily="2" charset="0"/>
                </a:rPr>
                <a:t>Consulting</a:t>
              </a:r>
            </a:p>
          </p:txBody>
        </p:sp>
      </p:grpSp>
      <p:sp>
        <p:nvSpPr>
          <p:cNvPr id="47108" name="Rectangle 2">
            <a:extLst>
              <a:ext uri="{FF2B5EF4-FFF2-40B4-BE49-F238E27FC236}">
                <a16:creationId xmlns:a16="http://schemas.microsoft.com/office/drawing/2014/main" id="{23A34ACF-AEA3-6D4E-9771-4EE88927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02104"/>
            <a:ext cx="8534400" cy="13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000" i="0" dirty="0">
                <a:solidFill>
                  <a:srgbClr val="000000"/>
                </a:solidFill>
                <a:latin typeface="Arial Black" panose="020B0604020202020204" pitchFamily="34" charset="0"/>
              </a:rPr>
              <a:t>Debrief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1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AC3AA141-E795-D849-BD8B-7ADD7B4A19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5838A7-E4FA-D848-B464-0CCBFE2AD9A8}" type="slidenum">
              <a:rPr lang="en-US" altLang="en-US" i="0">
                <a:solidFill>
                  <a:srgbClr val="000000"/>
                </a:solidFill>
              </a:rPr>
              <a:pPr/>
              <a:t>14</a:t>
            </a:fld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F65EBC1-0DA3-0D4A-89DB-C96E2893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5181600" cy="30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 THE SCRAP PAPER)</a:t>
            </a:r>
          </a:p>
          <a:p>
            <a:pPr algn="l">
              <a:lnSpc>
                <a:spcPct val="80000"/>
              </a:lnSpc>
            </a:pPr>
            <a:endParaRPr lang="en-US" altLang="en-US" sz="28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the things you first noticed or observed about James Childs upon first encountering him today. </a:t>
            </a:r>
          </a:p>
          <a:p>
            <a:pPr algn="l">
              <a:lnSpc>
                <a:spcPct val="80000"/>
              </a:lnSpc>
            </a:pPr>
            <a:endParaRPr lang="en-US" altLang="en-US" sz="28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specific. Please focus more on him than what he may have been doing.</a:t>
            </a: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C1B6A2BA-90D1-3E41-AE40-7D63F916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175"/>
            <a:ext cx="525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6000" b="1" i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B. Childs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1FE6C-6347-AD40-84A5-2211848E4CBD}"/>
              </a:ext>
            </a:extLst>
          </p:cNvPr>
          <p:cNvSpPr txBox="1"/>
          <p:nvPr/>
        </p:nvSpPr>
        <p:spPr>
          <a:xfrm>
            <a:off x="4694959" y="5527675"/>
            <a:ext cx="3143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OR… go to </a:t>
            </a:r>
            <a:r>
              <a:rPr lang="en-US" b="1" i="0" dirty="0" err="1">
                <a:solidFill>
                  <a:schemeClr val="accent4">
                    <a:lumMod val="10000"/>
                  </a:schemeClr>
                </a:solidFill>
              </a:rPr>
              <a:t>www.menti.com</a:t>
            </a:r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 and use the code </a:t>
            </a:r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9736 5866</a:t>
            </a:r>
          </a:p>
        </p:txBody>
      </p:sp>
      <p:pic>
        <p:nvPicPr>
          <p:cNvPr id="9" name="Picture 8" descr="A bald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607AF95-ACA3-134E-AE48-0BF52040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429000" cy="514350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9FA8686-2E75-874D-8962-199203C8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40" r="9884" b="9468"/>
          <a:stretch/>
        </p:blipFill>
        <p:spPr bwMode="auto">
          <a:xfrm>
            <a:off x="2476500" y="4015351"/>
            <a:ext cx="2152650" cy="2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A2ABC-0EFE-6040-93ED-8FC18FFEFBC2}"/>
              </a:ext>
            </a:extLst>
          </p:cNvPr>
          <p:cNvSpPr txBox="1"/>
          <p:nvPr/>
        </p:nvSpPr>
        <p:spPr>
          <a:xfrm>
            <a:off x="285750" y="4881344"/>
            <a:ext cx="2152650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Scan the QR code</a:t>
            </a:r>
          </a:p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 </a:t>
            </a:r>
            <a:endParaRPr lang="en-US" b="1" i="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163114C-4ABC-AB4F-A19D-E116E068C0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0248BF-BA36-7C4A-B848-FEF9CB335B53}" type="slidenum">
              <a:rPr lang="en-US" altLang="en-US" sz="1000" i="0"/>
              <a:pPr/>
              <a:t>15</a:t>
            </a:fld>
            <a:endParaRPr lang="en-US" altLang="en-US" sz="1000" i="0"/>
          </a:p>
        </p:txBody>
      </p:sp>
      <p:sp>
        <p:nvSpPr>
          <p:cNvPr id="83970" name="Rectangle 4">
            <a:extLst>
              <a:ext uri="{FF2B5EF4-FFF2-40B4-BE49-F238E27FC236}">
                <a16:creationId xmlns:a16="http://schemas.microsoft.com/office/drawing/2014/main" id="{73D43C4C-8051-A44C-B3DC-486CCE91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2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83971" name="Object 2">
            <a:extLst>
              <a:ext uri="{FF2B5EF4-FFF2-40B4-BE49-F238E27FC236}">
                <a16:creationId xmlns:a16="http://schemas.microsoft.com/office/drawing/2014/main" id="{9E8EF919-2719-044E-8399-19F7B0381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752600"/>
          <a:ext cx="85344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orelDRAW" r:id="rId3" imgW="30632400" imgH="4292600" progId="CorelDRAW.Graphic.9">
                  <p:embed/>
                </p:oleObj>
              </mc:Choice>
              <mc:Fallback>
                <p:oleObj name="CorelDRAW" r:id="rId3" imgW="30632400" imgH="4292600" progId="CorelDRAW.Graphic.9">
                  <p:embed/>
                  <p:pic>
                    <p:nvPicPr>
                      <p:cNvPr id="83971" name="Object 2">
                        <a:extLst>
                          <a:ext uri="{FF2B5EF4-FFF2-40B4-BE49-F238E27FC236}">
                            <a16:creationId xmlns:a16="http://schemas.microsoft.com/office/drawing/2014/main" id="{9E8EF919-2719-044E-8399-19F7B0381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5344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7" name="Text Box 3">
            <a:extLst>
              <a:ext uri="{FF2B5EF4-FFF2-40B4-BE49-F238E27FC236}">
                <a16:creationId xmlns:a16="http://schemas.microsoft.com/office/drawing/2014/main" id="{A15ACFA1-9679-A548-8868-663C9A48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511550"/>
            <a:ext cx="84391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b="1" i="0" dirty="0">
                <a:latin typeface="Tahoma" charset="0"/>
                <a:ea typeface="ＭＳ Ｐゴシック" charset="0"/>
                <a:cs typeface="ＭＳ Ｐゴシック" charset="0"/>
              </a:rPr>
              <a:t>Write whatever message you </a:t>
            </a:r>
          </a:p>
          <a:p>
            <a:pPr eaLnBrk="0" hangingPunct="0">
              <a:defRPr/>
            </a:pPr>
            <a:r>
              <a:rPr lang="en-US" sz="4400" b="1" i="0" dirty="0">
                <a:latin typeface="Tahoma" charset="0"/>
                <a:ea typeface="ＭＳ Ｐゴシック" charset="0"/>
                <a:cs typeface="ＭＳ Ｐゴシック" charset="0"/>
              </a:rPr>
              <a:t>think is contained above 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>
            <a:extLst>
              <a:ext uri="{FF2B5EF4-FFF2-40B4-BE49-F238E27FC236}">
                <a16:creationId xmlns:a16="http://schemas.microsoft.com/office/drawing/2014/main" id="{DD40BA5C-9AD3-D649-9D49-E7985749F7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7ECA07-A13E-3144-9053-DF428222610E}" type="slidenum">
              <a:rPr lang="en-US" altLang="en-US" i="0"/>
              <a:pPr/>
              <a:t>16</a:t>
            </a:fld>
            <a:endParaRPr lang="en-US" altLang="en-US" i="0"/>
          </a:p>
        </p:txBody>
      </p:sp>
      <p:pic>
        <p:nvPicPr>
          <p:cNvPr id="52226" name="Picture 2" descr="iceberg2">
            <a:extLst>
              <a:ext uri="{FF2B5EF4-FFF2-40B4-BE49-F238E27FC236}">
                <a16:creationId xmlns:a16="http://schemas.microsoft.com/office/drawing/2014/main" id="{62CE3F16-AD89-0448-8D5B-3A4E6BAC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>
            <a:extLst>
              <a:ext uri="{FF2B5EF4-FFF2-40B4-BE49-F238E27FC236}">
                <a16:creationId xmlns:a16="http://schemas.microsoft.com/office/drawing/2014/main" id="{0E188E42-CF03-0A4E-A59A-27C89A8F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4400" b="1" i="0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Dimensions Iceberg</a:t>
            </a: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7A9FDF16-85F8-D24E-A16D-18987FAF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30275"/>
            <a:ext cx="664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b="1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42341" name="Group 5">
            <a:extLst>
              <a:ext uri="{FF2B5EF4-FFF2-40B4-BE49-F238E27FC236}">
                <a16:creationId xmlns:a16="http://schemas.microsoft.com/office/drawing/2014/main" id="{BCC081E6-0F79-8D4A-8FDE-E0EBCA6E54FB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0"/>
            <a:ext cx="6816725" cy="1752600"/>
            <a:chOff x="1226" y="0"/>
            <a:chExt cx="4294" cy="1104"/>
          </a:xfrm>
        </p:grpSpPr>
        <p:sp>
          <p:nvSpPr>
            <p:cNvPr id="52254" name="Rectangle 6">
              <a:extLst>
                <a:ext uri="{FF2B5EF4-FFF2-40B4-BE49-F238E27FC236}">
                  <a16:creationId xmlns:a16="http://schemas.microsoft.com/office/drawing/2014/main" id="{8528B3C3-B4EE-4B49-A123-9B5616AF2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624"/>
              <a:ext cx="83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/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altLang="en-US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Behaviors</a:t>
              </a:r>
            </a:p>
          </p:txBody>
        </p:sp>
        <p:sp>
          <p:nvSpPr>
            <p:cNvPr id="52255" name="Rectangle 23">
              <a:extLst>
                <a:ext uri="{FF2B5EF4-FFF2-40B4-BE49-F238E27FC236}">
                  <a16:creationId xmlns:a16="http://schemas.microsoft.com/office/drawing/2014/main" id="{E1465F28-73E7-3842-BBA4-EF0C6AC72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912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/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altLang="en-US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Words</a:t>
              </a:r>
            </a:p>
          </p:txBody>
        </p:sp>
        <p:sp>
          <p:nvSpPr>
            <p:cNvPr id="52256" name="Rectangle 24">
              <a:extLst>
                <a:ext uri="{FF2B5EF4-FFF2-40B4-BE49-F238E27FC236}">
                  <a16:creationId xmlns:a16="http://schemas.microsoft.com/office/drawing/2014/main" id="{6119941B-2640-C643-BF34-85FF4660E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480"/>
              <a:ext cx="10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/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altLang="en-US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Voice/Tone</a:t>
              </a:r>
            </a:p>
          </p:txBody>
        </p:sp>
        <p:sp>
          <p:nvSpPr>
            <p:cNvPr id="52257" name="Rectangle 28">
              <a:extLst>
                <a:ext uri="{FF2B5EF4-FFF2-40B4-BE49-F238E27FC236}">
                  <a16:creationId xmlns:a16="http://schemas.microsoft.com/office/drawing/2014/main" id="{50FBB898-604F-2D45-B00A-D6D56878A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576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094" tIns="31547" rIns="63094" bIns="31547"/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altLang="en-US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Appearance</a:t>
              </a:r>
            </a:p>
          </p:txBody>
        </p:sp>
        <p:sp>
          <p:nvSpPr>
            <p:cNvPr id="52258" name="Text Box 8">
              <a:extLst>
                <a:ext uri="{FF2B5EF4-FFF2-40B4-BE49-F238E27FC236}">
                  <a16:creationId xmlns:a16="http://schemas.microsoft.com/office/drawing/2014/main" id="{CB3D9ACF-541C-1145-A7B7-7E0878986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0"/>
              <a:ext cx="15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08" tIns="32004" rIns="64008" bIns="32004"/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b="1" i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Physical Traits &amp; Characteristics</a:t>
              </a:r>
            </a:p>
          </p:txBody>
        </p:sp>
      </p:grpSp>
      <p:sp>
        <p:nvSpPr>
          <p:cNvPr id="142347" name="Rectangle 8">
            <a:extLst>
              <a:ext uri="{FF2B5EF4-FFF2-40B4-BE49-F238E27FC236}">
                <a16:creationId xmlns:a16="http://schemas.microsoft.com/office/drawing/2014/main" id="{AAE4978E-C96A-9B44-97E6-84331017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4038600"/>
            <a:ext cx="15113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Work Tempo</a:t>
            </a:r>
          </a:p>
        </p:txBody>
      </p:sp>
      <p:sp>
        <p:nvSpPr>
          <p:cNvPr id="142348" name="Rectangle 9">
            <a:extLst>
              <a:ext uri="{FF2B5EF4-FFF2-40B4-BE49-F238E27FC236}">
                <a16:creationId xmlns:a16="http://schemas.microsoft.com/office/drawing/2014/main" id="{43D664A3-2C93-4E44-AF8A-20CCA3B9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4343400"/>
            <a:ext cx="18161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Thinking Styles</a:t>
            </a:r>
          </a:p>
        </p:txBody>
      </p:sp>
      <p:sp>
        <p:nvSpPr>
          <p:cNvPr id="142349" name="Rectangle 10">
            <a:extLst>
              <a:ext uri="{FF2B5EF4-FFF2-40B4-BE49-F238E27FC236}">
                <a16:creationId xmlns:a16="http://schemas.microsoft.com/office/drawing/2014/main" id="{795AF7AC-D799-EC4F-ADF6-9271FB99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429000"/>
            <a:ext cx="12954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Nationality</a:t>
            </a:r>
          </a:p>
        </p:txBody>
      </p:sp>
      <p:sp>
        <p:nvSpPr>
          <p:cNvPr id="142350" name="Rectangle 11">
            <a:extLst>
              <a:ext uri="{FF2B5EF4-FFF2-40B4-BE49-F238E27FC236}">
                <a16:creationId xmlns:a16="http://schemas.microsoft.com/office/drawing/2014/main" id="{C6DC6F13-7439-314D-A076-A6A8A07D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895600"/>
            <a:ext cx="12319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Education</a:t>
            </a:r>
          </a:p>
        </p:txBody>
      </p:sp>
      <p:sp>
        <p:nvSpPr>
          <p:cNvPr id="142351" name="Rectangle 12">
            <a:extLst>
              <a:ext uri="{FF2B5EF4-FFF2-40B4-BE49-F238E27FC236}">
                <a16:creationId xmlns:a16="http://schemas.microsoft.com/office/drawing/2014/main" id="{093013E2-3B7C-9640-8C0A-55C3DFAA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971800"/>
            <a:ext cx="18796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Country of Birth</a:t>
            </a:r>
          </a:p>
        </p:txBody>
      </p:sp>
      <p:sp>
        <p:nvSpPr>
          <p:cNvPr id="142352" name="Rectangle 13">
            <a:extLst>
              <a:ext uri="{FF2B5EF4-FFF2-40B4-BE49-F238E27FC236}">
                <a16:creationId xmlns:a16="http://schemas.microsoft.com/office/drawing/2014/main" id="{35797BE1-C606-644C-8A24-BF8A9265E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5148263"/>
            <a:ext cx="2400300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Religion / Spirituality</a:t>
            </a:r>
          </a:p>
        </p:txBody>
      </p:sp>
      <p:sp>
        <p:nvSpPr>
          <p:cNvPr id="142353" name="Rectangle 14">
            <a:extLst>
              <a:ext uri="{FF2B5EF4-FFF2-40B4-BE49-F238E27FC236}">
                <a16:creationId xmlns:a16="http://schemas.microsoft.com/office/drawing/2014/main" id="{D28F6D76-6ABB-E244-A021-8E6D3811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876800"/>
            <a:ext cx="13208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Work Ethic</a:t>
            </a:r>
          </a:p>
        </p:txBody>
      </p:sp>
      <p:sp>
        <p:nvSpPr>
          <p:cNvPr id="142354" name="Rectangle 15">
            <a:extLst>
              <a:ext uri="{FF2B5EF4-FFF2-40B4-BE49-F238E27FC236}">
                <a16:creationId xmlns:a16="http://schemas.microsoft.com/office/drawing/2014/main" id="{9026E8A1-39D5-5841-AF7B-51412344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362200"/>
            <a:ext cx="18034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Values / Beliefs</a:t>
            </a:r>
          </a:p>
        </p:txBody>
      </p:sp>
      <p:sp>
        <p:nvSpPr>
          <p:cNvPr id="142355" name="Rectangle 16">
            <a:extLst>
              <a:ext uri="{FF2B5EF4-FFF2-40B4-BE49-F238E27FC236}">
                <a16:creationId xmlns:a16="http://schemas.microsoft.com/office/drawing/2014/main" id="{5D33E34A-FB7B-6947-BDC2-5E30DB3C5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3581400"/>
            <a:ext cx="24638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Communication Style</a:t>
            </a:r>
          </a:p>
        </p:txBody>
      </p:sp>
      <p:sp>
        <p:nvSpPr>
          <p:cNvPr id="65553" name="Rectangle 17">
            <a:extLst>
              <a:ext uri="{FF2B5EF4-FFF2-40B4-BE49-F238E27FC236}">
                <a16:creationId xmlns:a16="http://schemas.microsoft.com/office/drawing/2014/main" id="{FE710511-9558-9842-BB2D-693497B8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276600"/>
            <a:ext cx="5588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Age</a:t>
            </a:r>
          </a:p>
        </p:txBody>
      </p:sp>
      <p:sp>
        <p:nvSpPr>
          <p:cNvPr id="65554" name="Rectangle 18">
            <a:extLst>
              <a:ext uri="{FF2B5EF4-FFF2-40B4-BE49-F238E27FC236}">
                <a16:creationId xmlns:a16="http://schemas.microsoft.com/office/drawing/2014/main" id="{0942B498-8275-C346-A3B8-C94FB3BD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2743200"/>
            <a:ext cx="10160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Abilities</a:t>
            </a:r>
          </a:p>
        </p:txBody>
      </p:sp>
      <p:sp>
        <p:nvSpPr>
          <p:cNvPr id="142358" name="Rectangle 19">
            <a:extLst>
              <a:ext uri="{FF2B5EF4-FFF2-40B4-BE49-F238E27FC236}">
                <a16:creationId xmlns:a16="http://schemas.microsoft.com/office/drawing/2014/main" id="{68C113E0-DD34-4A46-915F-9D22C19EA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362200"/>
            <a:ext cx="17018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Race/Ethnicity</a:t>
            </a:r>
          </a:p>
        </p:txBody>
      </p:sp>
      <p:sp>
        <p:nvSpPr>
          <p:cNvPr id="142359" name="Rectangle 20">
            <a:extLst>
              <a:ext uri="{FF2B5EF4-FFF2-40B4-BE49-F238E27FC236}">
                <a16:creationId xmlns:a16="http://schemas.microsoft.com/office/drawing/2014/main" id="{A7BAF2C5-2AE3-CA40-BA14-FF3752FE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4233863"/>
            <a:ext cx="2146300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Sexual Orientation</a:t>
            </a:r>
          </a:p>
        </p:txBody>
      </p:sp>
      <p:sp>
        <p:nvSpPr>
          <p:cNvPr id="142360" name="Rectangle 25">
            <a:extLst>
              <a:ext uri="{FF2B5EF4-FFF2-40B4-BE49-F238E27FC236}">
                <a16:creationId xmlns:a16="http://schemas.microsoft.com/office/drawing/2014/main" id="{7CB596F2-7687-ED4B-A95D-1B4141F39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572000"/>
            <a:ext cx="9271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Talents</a:t>
            </a:r>
          </a:p>
        </p:txBody>
      </p:sp>
      <p:sp>
        <p:nvSpPr>
          <p:cNvPr id="65562" name="Rectangle 26">
            <a:extLst>
              <a:ext uri="{FF2B5EF4-FFF2-40B4-BE49-F238E27FC236}">
                <a16:creationId xmlns:a16="http://schemas.microsoft.com/office/drawing/2014/main" id="{C3FDC1E4-9697-484A-AD00-B70F1A7B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438400"/>
            <a:ext cx="9271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Gender</a:t>
            </a:r>
          </a:p>
        </p:txBody>
      </p:sp>
      <p:sp>
        <p:nvSpPr>
          <p:cNvPr id="142362" name="Rectangle 27">
            <a:extLst>
              <a:ext uri="{FF2B5EF4-FFF2-40B4-BE49-F238E27FC236}">
                <a16:creationId xmlns:a16="http://schemas.microsoft.com/office/drawing/2014/main" id="{537EE602-4445-754D-9521-84D0B02E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3124200"/>
            <a:ext cx="14732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Experiences</a:t>
            </a:r>
          </a:p>
        </p:txBody>
      </p:sp>
      <p:sp>
        <p:nvSpPr>
          <p:cNvPr id="142363" name="Rectangle 29">
            <a:extLst>
              <a:ext uri="{FF2B5EF4-FFF2-40B4-BE49-F238E27FC236}">
                <a16:creationId xmlns:a16="http://schemas.microsoft.com/office/drawing/2014/main" id="{D6A4B34D-083F-E04D-BB74-818840F6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5867400"/>
            <a:ext cx="4802188" cy="5508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63094" tIns="31547" rIns="63094" bIns="31547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i="0">
                <a:solidFill>
                  <a:srgbClr val="FFFF00"/>
                </a:solidFill>
                <a:latin typeface="Arial Black" panose="020B0604020202020204" pitchFamily="34" charset="0"/>
              </a:rPr>
              <a:t>And so much more….</a:t>
            </a:r>
          </a:p>
        </p:txBody>
      </p:sp>
      <p:sp>
        <p:nvSpPr>
          <p:cNvPr id="142364" name="Rectangle 30">
            <a:extLst>
              <a:ext uri="{FF2B5EF4-FFF2-40B4-BE49-F238E27FC236}">
                <a16:creationId xmlns:a16="http://schemas.microsoft.com/office/drawing/2014/main" id="{1C973286-1583-134F-89C3-99E4F1AC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5181600"/>
            <a:ext cx="1612900" cy="338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63094" tIns="31547" rIns="63094" bIns="31547">
            <a:spAutoFit/>
          </a:bodyPr>
          <a:lstStyle/>
          <a:p>
            <a:pPr eaLnBrk="1" hangingPunct="1">
              <a:defRPr/>
            </a:pPr>
            <a:r>
              <a:rPr lang="en-US" b="1" i="0">
                <a:solidFill>
                  <a:srgbClr val="FFFF00"/>
                </a:solidFill>
                <a:latin typeface="Arial" charset="0"/>
                <a:ea typeface="ＭＳ Ｐゴシック" charset="0"/>
              </a:rPr>
              <a:t>Family Status</a:t>
            </a:r>
          </a:p>
        </p:txBody>
      </p:sp>
      <p:grpSp>
        <p:nvGrpSpPr>
          <p:cNvPr id="142365" name="Group 29">
            <a:extLst>
              <a:ext uri="{FF2B5EF4-FFF2-40B4-BE49-F238E27FC236}">
                <a16:creationId xmlns:a16="http://schemas.microsoft.com/office/drawing/2014/main" id="{00008A1E-A7C7-1244-A87D-A7BECB5B4B60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981200" cy="876300"/>
            <a:chOff x="0" y="995"/>
            <a:chExt cx="1248" cy="552"/>
          </a:xfrm>
        </p:grpSpPr>
        <p:sp>
          <p:nvSpPr>
            <p:cNvPr id="52252" name="Text Box 21">
              <a:extLst>
                <a:ext uri="{FF2B5EF4-FFF2-40B4-BE49-F238E27FC236}">
                  <a16:creationId xmlns:a16="http://schemas.microsoft.com/office/drawing/2014/main" id="{B9EB7391-97F4-9A43-A251-7FE1466E7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95"/>
              <a:ext cx="96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800" b="1" i="0">
                  <a:solidFill>
                    <a:srgbClr val="000000"/>
                  </a:solidFill>
                  <a:latin typeface="Calibri" panose="020F0502020204030204" pitchFamily="34" charset="0"/>
                </a:rPr>
                <a:t>ABOVE</a:t>
              </a:r>
            </a:p>
          </p:txBody>
        </p:sp>
        <p:sp>
          <p:nvSpPr>
            <p:cNvPr id="52253" name="Text Box 22">
              <a:extLst>
                <a:ext uri="{FF2B5EF4-FFF2-40B4-BE49-F238E27FC236}">
                  <a16:creationId xmlns:a16="http://schemas.microsoft.com/office/drawing/2014/main" id="{715C1731-09AE-CA41-B7C0-96314AE1D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35"/>
              <a:ext cx="124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800" b="1" i="0">
                  <a:latin typeface="Calibri" panose="020F0502020204030204" pitchFamily="34" charset="0"/>
                </a:rPr>
                <a:t>BENEATH</a:t>
              </a:r>
            </a:p>
          </p:txBody>
        </p:sp>
      </p:grpSp>
      <p:sp>
        <p:nvSpPr>
          <p:cNvPr id="142368" name="Rectangle 32">
            <a:extLst>
              <a:ext uri="{FF2B5EF4-FFF2-40B4-BE49-F238E27FC236}">
                <a16:creationId xmlns:a16="http://schemas.microsoft.com/office/drawing/2014/main" id="{35DDA3CA-D6E1-F145-9808-42E396F99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1981200"/>
            <a:ext cx="9753600" cy="51816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200" b="1" i="0">
              <a:latin typeface="Times New Roman" panose="02020603050405020304" pitchFamily="18" charset="0"/>
            </a:endParaRPr>
          </a:p>
        </p:txBody>
      </p:sp>
      <p:sp>
        <p:nvSpPr>
          <p:cNvPr id="142369" name="Rectangle 2">
            <a:extLst>
              <a:ext uri="{FF2B5EF4-FFF2-40B4-BE49-F238E27FC236}">
                <a16:creationId xmlns:a16="http://schemas.microsoft.com/office/drawing/2014/main" id="{718586EA-B926-8249-88C7-75DE6C07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43200"/>
            <a:ext cx="7162800" cy="1524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5000" b="1" dirty="0">
                <a:latin typeface="Calibri"/>
                <a:ea typeface="ＭＳ Ｐゴシック" charset="0"/>
                <a:cs typeface="Calibri"/>
              </a:rPr>
              <a:t>What do we know about icebergs?</a:t>
            </a:r>
          </a:p>
        </p:txBody>
      </p:sp>
      <p:sp>
        <p:nvSpPr>
          <p:cNvPr id="142370" name="Rectangle 2">
            <a:extLst>
              <a:ext uri="{FF2B5EF4-FFF2-40B4-BE49-F238E27FC236}">
                <a16:creationId xmlns:a16="http://schemas.microsoft.com/office/drawing/2014/main" id="{DDA64693-6932-394A-80D4-22854F49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43200"/>
            <a:ext cx="7162800" cy="1524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5000" b="1" dirty="0">
                <a:solidFill>
                  <a:srgbClr val="FFFF00"/>
                </a:solidFill>
                <a:latin typeface="Calibri"/>
                <a:ea typeface="ＭＳ Ｐゴシック" charset="0"/>
                <a:cs typeface="Calibri"/>
              </a:rPr>
              <a:t>How are people like icebergs?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9792 L 0.00086 0.235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653 L 0.00086 -0.286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676 L 3.33333E-6 0.286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0.0199 L 0.11666 -0.313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65553" grpId="0"/>
      <p:bldP spid="65553" grpId="1"/>
      <p:bldP spid="65554" grpId="0"/>
      <p:bldP spid="65554" grpId="1"/>
      <p:bldP spid="65562" grpId="0"/>
      <p:bldP spid="65562" grpId="1"/>
      <p:bldP spid="142368" grpId="0" animBg="1"/>
      <p:bldP spid="142369" grpId="0"/>
      <p:bldP spid="142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>
            <a:extLst>
              <a:ext uri="{FF2B5EF4-FFF2-40B4-BE49-F238E27FC236}">
                <a16:creationId xmlns:a16="http://schemas.microsoft.com/office/drawing/2014/main" id="{07C13DAB-1A5C-DF42-87A0-13FDEEC794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8515BE-137D-224A-BA75-BAD5221D19B3}" type="slidenum">
              <a:rPr lang="en-US" altLang="en-US" i="0"/>
              <a:pPr/>
              <a:t>17</a:t>
            </a:fld>
            <a:endParaRPr lang="en-US" altLang="en-US" i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EB32CD9-5503-124E-8AFE-EBAF61FED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3251" name="Picture 4" descr="JBC-Casual1">
            <a:extLst>
              <a:ext uri="{FF2B5EF4-FFF2-40B4-BE49-F238E27FC236}">
                <a16:creationId xmlns:a16="http://schemas.microsoft.com/office/drawing/2014/main" id="{A6355002-73E6-1B47-8931-47FDD175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22" y="722313"/>
            <a:ext cx="2650434" cy="37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JBC 2010 (Aug 22)b light">
            <a:extLst>
              <a:ext uri="{FF2B5EF4-FFF2-40B4-BE49-F238E27FC236}">
                <a16:creationId xmlns:a16="http://schemas.microsoft.com/office/drawing/2014/main" id="{8793AC85-341E-D542-A2A2-D2D87883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651" y="685800"/>
            <a:ext cx="28160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1">
            <a:extLst>
              <a:ext uri="{FF2B5EF4-FFF2-40B4-BE49-F238E27FC236}">
                <a16:creationId xmlns:a16="http://schemas.microsoft.com/office/drawing/2014/main" id="{65C42C7D-CA69-C747-80B0-AEC7D0DB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 i="0" dirty="0">
                <a:solidFill>
                  <a:srgbClr val="2297DA"/>
                </a:solidFill>
                <a:latin typeface="Calibri" panose="020F0502020204030204" pitchFamily="34" charset="0"/>
              </a:rPr>
              <a:t>James B. Childs</a:t>
            </a:r>
          </a:p>
        </p:txBody>
      </p:sp>
      <p:pic>
        <p:nvPicPr>
          <p:cNvPr id="8" name="Picture 7" descr="A bald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F03C891-28FB-034E-A846-B58B153FB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5926" r="24444" b="39260"/>
          <a:stretch/>
        </p:blipFill>
        <p:spPr>
          <a:xfrm>
            <a:off x="6104333" y="682336"/>
            <a:ext cx="2811067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>
            <a:extLst>
              <a:ext uri="{FF2B5EF4-FFF2-40B4-BE49-F238E27FC236}">
                <a16:creationId xmlns:a16="http://schemas.microsoft.com/office/drawing/2014/main" id="{37CB2880-5D3E-C746-973B-215216C245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6681C0-6442-A942-A9B0-5163CEB88A79}" type="slidenum">
              <a:rPr lang="en-US" altLang="en-US" i="0"/>
              <a:pPr/>
              <a:t>18</a:t>
            </a:fld>
            <a:endParaRPr lang="en-US" altLang="en-US" i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699EEA6-9756-8D42-A28A-AC362CF37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5400">
                <a:solidFill>
                  <a:srgbClr val="2297DA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Definition of Diversity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D0B1C7F-5052-EE4F-BB5B-92CEEDC9AF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447800"/>
            <a:ext cx="7772400" cy="441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Diversity is the collection of </a:t>
            </a:r>
            <a:r>
              <a:rPr lang="en-US" sz="3200" b="0" i="1" dirty="0">
                <a:solidFill>
                  <a:srgbClr val="000000"/>
                </a:solidFill>
                <a:latin typeface="Calibri"/>
                <a:cs typeface="Calibri"/>
              </a:rPr>
              <a:t>similarities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sz="3200" b="0" i="1" dirty="0">
                <a:solidFill>
                  <a:srgbClr val="000000"/>
                </a:solidFill>
                <a:latin typeface="Calibri"/>
                <a:cs typeface="Calibri"/>
              </a:rPr>
              <a:t>differences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 that we each carry with us at all times, based upon:</a:t>
            </a:r>
          </a:p>
          <a:p>
            <a:pPr marL="0" indent="0">
              <a:lnSpc>
                <a:spcPct val="80000"/>
              </a:lnSpc>
              <a:buClr>
                <a:srgbClr val="80BF30"/>
              </a:buClr>
              <a:buFont typeface="Wingdings" charset="0"/>
              <a:buNone/>
              <a:defRPr/>
            </a:pPr>
            <a:endParaRPr lang="en-US" sz="3200" b="0" u="sng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80BF30"/>
              </a:buClr>
              <a:buFont typeface="Arial"/>
              <a:buChar char="•"/>
              <a:defRPr/>
            </a:pPr>
            <a:r>
              <a:rPr lang="en-US" sz="3200" u="sng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 we were born with,</a:t>
            </a:r>
            <a:b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3200" b="0" u="sng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80BF30"/>
              </a:buClr>
              <a:buFont typeface="Arial"/>
              <a:buChar char="•"/>
              <a:defRPr/>
            </a:pPr>
            <a:r>
              <a:rPr lang="en-US" sz="3200" u="sng" dirty="0">
                <a:solidFill>
                  <a:srgbClr val="000000"/>
                </a:solidFill>
                <a:latin typeface="Calibri"/>
                <a:cs typeface="Calibri"/>
              </a:rPr>
              <a:t>Experiences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 we have had, and</a:t>
            </a:r>
            <a:b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3200" b="0" u="sng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80BF30"/>
              </a:buClr>
              <a:buFont typeface="Arial"/>
              <a:buChar char="•"/>
              <a:defRPr/>
            </a:pPr>
            <a:r>
              <a:rPr lang="en-US" sz="3200" u="sng" dirty="0">
                <a:solidFill>
                  <a:srgbClr val="000000"/>
                </a:solidFill>
                <a:latin typeface="Calibri"/>
                <a:cs typeface="Calibri"/>
              </a:rPr>
              <a:t>Choices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we have made.</a:t>
            </a:r>
          </a:p>
          <a:p>
            <a:pPr marL="457200" indent="-457200">
              <a:lnSpc>
                <a:spcPct val="80000"/>
              </a:lnSpc>
              <a:buFont typeface="Wingdings" charset="0"/>
              <a:buNone/>
              <a:defRPr/>
            </a:pPr>
            <a:endParaRPr lang="en-US" sz="3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94754F-496D-F84D-8863-EA6132F34CA7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740AE51-A553-E442-A7AA-891C349667CB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E35E66B-95FC-5944-9389-2F7D9CEF6C5B}"/>
              </a:ext>
            </a:extLst>
          </p:cNvPr>
          <p:cNvSpPr/>
          <p:nvPr/>
        </p:nvSpPr>
        <p:spPr>
          <a:xfrm>
            <a:off x="0" y="1890713"/>
            <a:ext cx="4279900" cy="411003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4581046-12A4-E841-B6B6-BD728B1D63FF}"/>
              </a:ext>
            </a:extLst>
          </p:cNvPr>
          <p:cNvSpPr/>
          <p:nvPr/>
        </p:nvSpPr>
        <p:spPr>
          <a:xfrm>
            <a:off x="0" y="1979613"/>
            <a:ext cx="4164013" cy="4021137"/>
          </a:xfrm>
          <a:custGeom>
            <a:avLst/>
            <a:gdLst/>
            <a:ahLst/>
            <a:cxnLst/>
            <a:rect l="l" t="t" r="r" b="b"/>
            <a:pathLst>
              <a:path w="9156700" h="8839835">
                <a:moveTo>
                  <a:pt x="7923769" y="0"/>
                </a:moveTo>
                <a:lnTo>
                  <a:pt x="0" y="1232360"/>
                </a:lnTo>
                <a:lnTo>
                  <a:pt x="1183126" y="8839573"/>
                </a:lnTo>
                <a:lnTo>
                  <a:pt x="3267732" y="8839573"/>
                </a:lnTo>
                <a:lnTo>
                  <a:pt x="9156129" y="7923769"/>
                </a:lnTo>
                <a:lnTo>
                  <a:pt x="7923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0B4F9B4-C2CA-E34C-B0CF-C64ADBABD399}"/>
              </a:ext>
            </a:extLst>
          </p:cNvPr>
          <p:cNvSpPr/>
          <p:nvPr/>
        </p:nvSpPr>
        <p:spPr>
          <a:xfrm>
            <a:off x="219075" y="2198688"/>
            <a:ext cx="3725863" cy="3727450"/>
          </a:xfrm>
          <a:custGeom>
            <a:avLst/>
            <a:gdLst/>
            <a:ahLst/>
            <a:cxnLst/>
            <a:rect l="l" t="t" r="r" b="b"/>
            <a:pathLst>
              <a:path w="8193405" h="8193405">
                <a:moveTo>
                  <a:pt x="7090548" y="0"/>
                </a:moveTo>
                <a:lnTo>
                  <a:pt x="0" y="1102772"/>
                </a:lnTo>
                <a:lnTo>
                  <a:pt x="1102762" y="8193331"/>
                </a:lnTo>
                <a:lnTo>
                  <a:pt x="8193321" y="7090558"/>
                </a:lnTo>
                <a:lnTo>
                  <a:pt x="7090548" y="0"/>
                </a:lnTo>
                <a:close/>
              </a:path>
            </a:pathLst>
          </a:custGeom>
          <a:solidFill>
            <a:srgbClr val="B8C8D1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917E740-DA7B-3642-A421-9900020E748B}"/>
              </a:ext>
            </a:extLst>
          </p:cNvPr>
          <p:cNvSpPr/>
          <p:nvPr/>
        </p:nvSpPr>
        <p:spPr>
          <a:xfrm>
            <a:off x="234950" y="2297113"/>
            <a:ext cx="3717925" cy="364648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9EDE3C5-2D98-1446-957E-5765DBDA4A40}"/>
              </a:ext>
            </a:extLst>
          </p:cNvPr>
          <p:cNvSpPr/>
          <p:nvPr/>
        </p:nvSpPr>
        <p:spPr>
          <a:xfrm>
            <a:off x="2919413" y="2824163"/>
            <a:ext cx="3281362" cy="304323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D915491-73A3-7644-9223-B38A639D9B49}"/>
              </a:ext>
            </a:extLst>
          </p:cNvPr>
          <p:cNvSpPr/>
          <p:nvPr/>
        </p:nvSpPr>
        <p:spPr>
          <a:xfrm>
            <a:off x="3011488" y="2914650"/>
            <a:ext cx="3073400" cy="2836863"/>
          </a:xfrm>
          <a:custGeom>
            <a:avLst/>
            <a:gdLst/>
            <a:ahLst/>
            <a:cxnLst/>
            <a:rect l="l" t="t" r="r" b="b"/>
            <a:pathLst>
              <a:path w="6758940" h="6240145">
                <a:moveTo>
                  <a:pt x="589626" y="0"/>
                </a:moveTo>
                <a:lnTo>
                  <a:pt x="0" y="5588992"/>
                </a:lnTo>
                <a:lnTo>
                  <a:pt x="6168827" y="6239778"/>
                </a:lnTo>
                <a:lnTo>
                  <a:pt x="6758453" y="650786"/>
                </a:lnTo>
                <a:lnTo>
                  <a:pt x="589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51330E5-C372-0A45-8772-85C3E3433B62}"/>
              </a:ext>
            </a:extLst>
          </p:cNvPr>
          <p:cNvSpPr/>
          <p:nvPr/>
        </p:nvSpPr>
        <p:spPr>
          <a:xfrm>
            <a:off x="3155950" y="3059113"/>
            <a:ext cx="2782888" cy="255746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97F0780-9885-1C4E-8D64-E78080F8361D}"/>
              </a:ext>
            </a:extLst>
          </p:cNvPr>
          <p:cNvSpPr/>
          <p:nvPr/>
        </p:nvSpPr>
        <p:spPr>
          <a:xfrm>
            <a:off x="4406900" y="2038350"/>
            <a:ext cx="4737100" cy="39624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10B73B-AC4F-1047-9E93-DA54D7FE09E7}"/>
              </a:ext>
            </a:extLst>
          </p:cNvPr>
          <p:cNvSpPr/>
          <p:nvPr/>
        </p:nvSpPr>
        <p:spPr>
          <a:xfrm>
            <a:off x="4548188" y="2128838"/>
            <a:ext cx="4595812" cy="3871912"/>
          </a:xfrm>
          <a:custGeom>
            <a:avLst/>
            <a:gdLst/>
            <a:ahLst/>
            <a:cxnLst/>
            <a:rect l="l" t="t" r="r" b="b"/>
            <a:pathLst>
              <a:path w="10106025" h="8514080">
                <a:moveTo>
                  <a:pt x="2511923" y="0"/>
                </a:moveTo>
                <a:lnTo>
                  <a:pt x="0" y="8513478"/>
                </a:lnTo>
                <a:lnTo>
                  <a:pt x="9582954" y="8513478"/>
                </a:lnTo>
                <a:lnTo>
                  <a:pt x="10105870" y="6741197"/>
                </a:lnTo>
                <a:lnTo>
                  <a:pt x="10105870" y="2240622"/>
                </a:lnTo>
                <a:lnTo>
                  <a:pt x="2511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14C58B2-E007-7C40-8D6C-CBAE7885444B}"/>
              </a:ext>
            </a:extLst>
          </p:cNvPr>
          <p:cNvSpPr/>
          <p:nvPr/>
        </p:nvSpPr>
        <p:spPr>
          <a:xfrm>
            <a:off x="4749800" y="2387600"/>
            <a:ext cx="4394200" cy="361315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807F2C3-780F-5940-8EED-FE160F259696}"/>
              </a:ext>
            </a:extLst>
          </p:cNvPr>
          <p:cNvSpPr/>
          <p:nvPr/>
        </p:nvSpPr>
        <p:spPr>
          <a:xfrm>
            <a:off x="0" y="857250"/>
            <a:ext cx="9144000" cy="230505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B743DA1-EDD2-9C45-8BDA-91A3E5D747C0}"/>
              </a:ext>
            </a:extLst>
          </p:cNvPr>
          <p:cNvSpPr/>
          <p:nvPr/>
        </p:nvSpPr>
        <p:spPr>
          <a:xfrm>
            <a:off x="0" y="2794000"/>
            <a:ext cx="9144000" cy="252413"/>
          </a:xfrm>
          <a:custGeom>
            <a:avLst/>
            <a:gdLst/>
            <a:ahLst/>
            <a:cxnLst/>
            <a:rect l="l" t="t" r="r" b="b"/>
            <a:pathLst>
              <a:path w="20104100" h="553085">
                <a:moveTo>
                  <a:pt x="0" y="552705"/>
                </a:moveTo>
                <a:lnTo>
                  <a:pt x="20104099" y="552705"/>
                </a:lnTo>
                <a:lnTo>
                  <a:pt x="20104099" y="0"/>
                </a:lnTo>
                <a:lnTo>
                  <a:pt x="0" y="0"/>
                </a:lnTo>
                <a:lnTo>
                  <a:pt x="0" y="552705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EED54EA-06AD-7446-9B92-0364D63ADF05}"/>
              </a:ext>
            </a:extLst>
          </p:cNvPr>
          <p:cNvSpPr/>
          <p:nvPr/>
        </p:nvSpPr>
        <p:spPr>
          <a:xfrm>
            <a:off x="0" y="-14288"/>
            <a:ext cx="9136063" cy="2911476"/>
          </a:xfrm>
          <a:custGeom>
            <a:avLst/>
            <a:gdLst/>
            <a:ahLst/>
            <a:cxnLst/>
            <a:rect l="l" t="t" r="r" b="b"/>
            <a:pathLst>
              <a:path w="20087590" h="4259580">
                <a:moveTo>
                  <a:pt x="0" y="4259105"/>
                </a:moveTo>
                <a:lnTo>
                  <a:pt x="20086969" y="4259105"/>
                </a:lnTo>
                <a:lnTo>
                  <a:pt x="20086969" y="0"/>
                </a:lnTo>
                <a:lnTo>
                  <a:pt x="0" y="0"/>
                </a:lnTo>
                <a:lnTo>
                  <a:pt x="0" y="4259105"/>
                </a:lnTo>
                <a:close/>
              </a:path>
            </a:pathLst>
          </a:custGeom>
          <a:solidFill>
            <a:srgbClr val="B8C8D1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418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BB72261-4DBA-EF45-8D5A-8D7ACB6289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238" y="685800"/>
            <a:ext cx="7848600" cy="773113"/>
          </a:xfrm>
          <a:prstGeom prst="rect">
            <a:avLst/>
          </a:prstGeom>
        </p:spPr>
        <p:txBody>
          <a:bodyPr vert="horz" wrap="square" lIns="0" tIns="155384" rIns="0" bIns="0" rtlCol="0">
            <a:spAutoFit/>
          </a:bodyPr>
          <a:lstStyle/>
          <a:p>
            <a:pPr marL="5776">
              <a:spcBef>
                <a:spcPts val="1224"/>
              </a:spcBef>
              <a:defRPr/>
            </a:pPr>
            <a:r>
              <a:rPr sz="4000" spc="52" dirty="0">
                <a:solidFill>
                  <a:schemeClr val="accent4">
                    <a:lumMod val="10000"/>
                  </a:schemeClr>
                </a:solidFill>
              </a:rPr>
              <a:t>Observation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53031-DC74-024C-A280-E1C603EF7137}"/>
              </a:ext>
            </a:extLst>
          </p:cNvPr>
          <p:cNvSpPr txBox="1"/>
          <p:nvPr/>
        </p:nvSpPr>
        <p:spPr>
          <a:xfrm>
            <a:off x="685800" y="1773238"/>
            <a:ext cx="7696200" cy="973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1" b="1" kern="0" spc="7" dirty="0">
                <a:solidFill>
                  <a:prstClr val="white"/>
                </a:solidFill>
                <a:latin typeface="FreightSansProSemibold-Regular"/>
                <a:ea typeface="+mj-ea"/>
              </a:rPr>
              <a:t>The </a:t>
            </a:r>
            <a:r>
              <a:rPr lang="en-US" sz="3001" b="1" kern="0" spc="25" dirty="0">
                <a:solidFill>
                  <a:prstClr val="white"/>
                </a:solidFill>
                <a:latin typeface="FreightSansProSemibold-Regular"/>
                <a:ea typeface="+mj-ea"/>
              </a:rPr>
              <a:t>data </a:t>
            </a:r>
            <a:r>
              <a:rPr lang="en-US" sz="3001" b="1" kern="0" spc="35" dirty="0">
                <a:solidFill>
                  <a:prstClr val="white"/>
                </a:solidFill>
                <a:latin typeface="FreightSansProSemibold-Regular"/>
                <a:ea typeface="+mj-ea"/>
              </a:rPr>
              <a:t>we </a:t>
            </a:r>
            <a:r>
              <a:rPr lang="en-US" sz="3001" b="1" kern="0" spc="16" dirty="0">
                <a:solidFill>
                  <a:prstClr val="white"/>
                </a:solidFill>
                <a:latin typeface="FreightSansProSemibold-Regular"/>
                <a:ea typeface="+mj-ea"/>
              </a:rPr>
              <a:t>take </a:t>
            </a:r>
            <a:r>
              <a:rPr lang="en-US" sz="3001" b="1" kern="0" spc="20" dirty="0">
                <a:solidFill>
                  <a:prstClr val="white"/>
                </a:solidFill>
                <a:latin typeface="FreightSansProSemibold-Regular"/>
                <a:ea typeface="+mj-ea"/>
              </a:rPr>
              <a:t>in </a:t>
            </a:r>
            <a:r>
              <a:rPr lang="en-US" sz="3001" b="1" kern="0" spc="19" dirty="0">
                <a:solidFill>
                  <a:prstClr val="white"/>
                </a:solidFill>
                <a:latin typeface="FreightSansProSemibold-Regular"/>
                <a:ea typeface="+mj-ea"/>
              </a:rPr>
              <a:t>utilizing </a:t>
            </a:r>
            <a:r>
              <a:rPr lang="en-US" sz="3001" b="1" kern="0" spc="25" dirty="0">
                <a:solidFill>
                  <a:prstClr val="white"/>
                </a:solidFill>
                <a:latin typeface="FreightSansProSemibold-Regular"/>
                <a:ea typeface="+mj-ea"/>
              </a:rPr>
              <a:t>our </a:t>
            </a:r>
            <a:r>
              <a:rPr lang="en-US" sz="3001" b="1" kern="0" spc="7" dirty="0">
                <a:solidFill>
                  <a:prstClr val="white"/>
                </a:solidFill>
                <a:latin typeface="FreightSansProSemibold-Regular"/>
                <a:ea typeface="+mj-ea"/>
              </a:rPr>
              <a:t>five </a:t>
            </a:r>
            <a:r>
              <a:rPr lang="en-US" sz="3001" b="1" kern="0" spc="25" dirty="0">
                <a:solidFill>
                  <a:prstClr val="white"/>
                </a:solidFill>
                <a:latin typeface="FreightSansProSemibold-Regular"/>
                <a:ea typeface="+mj-ea"/>
              </a:rPr>
              <a:t>senses</a:t>
            </a:r>
            <a:r>
              <a:rPr lang="en-US" sz="3001" b="1" kern="0" spc="-45" dirty="0">
                <a:solidFill>
                  <a:prstClr val="white"/>
                </a:solidFill>
                <a:latin typeface="FreightSansProSemibold-Regular"/>
                <a:ea typeface="+mj-ea"/>
              </a:rPr>
              <a:t> </a:t>
            </a:r>
          </a:p>
          <a:p>
            <a:pPr algn="ctr" eaLnBrk="1" hangingPunct="1">
              <a:defRPr/>
            </a:pPr>
            <a:r>
              <a:rPr lang="en-US" sz="2456" kern="0" spc="16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(i.e. </a:t>
            </a:r>
            <a:r>
              <a:rPr lang="en-US" sz="2456" kern="0" spc="27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what </a:t>
            </a:r>
            <a:r>
              <a:rPr lang="en-US" sz="2456" kern="0" spc="35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we </a:t>
            </a:r>
            <a:r>
              <a:rPr lang="en-US" sz="2456" kern="0" spc="23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see, </a:t>
            </a:r>
            <a:r>
              <a:rPr lang="en-US" sz="2456" kern="0" spc="20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touch, </a:t>
            </a:r>
            <a:r>
              <a:rPr lang="en-US" sz="2456" kern="0" spc="19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taste, </a:t>
            </a:r>
            <a:r>
              <a:rPr lang="en-US" sz="2456" kern="0" spc="-13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hear,</a:t>
            </a:r>
            <a:r>
              <a:rPr lang="en-US" sz="2456" kern="0" spc="-59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 </a:t>
            </a:r>
            <a:r>
              <a:rPr lang="en-US" sz="2456" kern="0" spc="20" dirty="0">
                <a:solidFill>
                  <a:prstClr val="white"/>
                </a:solidFill>
                <a:latin typeface="FreightSans Pro Book" panose="02000606030000020004" pitchFamily="2" charset="0"/>
                <a:ea typeface="+mj-ea"/>
              </a:rPr>
              <a:t>smell)</a:t>
            </a:r>
            <a:r>
              <a:rPr lang="en-US" sz="2729" b="1" kern="0" spc="20" dirty="0">
                <a:solidFill>
                  <a:prstClr val="white"/>
                </a:solidFill>
                <a:latin typeface="FreightSansProSemibold-Regular"/>
                <a:ea typeface="+mj-ea"/>
              </a:rPr>
              <a:t>.</a:t>
            </a:r>
            <a:endParaRPr lang="en-US" sz="409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2B9BFD13-2746-1646-AEB6-705AA349A27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71950" y="6483350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CD60E6-BF4B-4248-8450-44D65D875CBC}" type="slidenum">
              <a:rPr lang="en-US" altLang="en-US" sz="1000" i="0">
                <a:solidFill>
                  <a:srgbClr val="000000"/>
                </a:solidFill>
              </a:rPr>
              <a:pPr/>
              <a:t>3</a:t>
            </a:fld>
            <a:endParaRPr lang="en-US" altLang="en-US" sz="1000" i="0">
              <a:solidFill>
                <a:srgbClr val="000000"/>
              </a:solidFill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F368A91-F265-044F-A417-DB523B83A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5029200" cy="34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 THE SCRAP PAPER)</a:t>
            </a:r>
          </a:p>
          <a:p>
            <a:pPr algn="l">
              <a:lnSpc>
                <a:spcPct val="80000"/>
              </a:lnSpc>
            </a:pPr>
            <a:endParaRPr lang="en-US" altLang="en-US" sz="28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the things you first </a:t>
            </a: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noticed/observed about </a:t>
            </a: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Childs upon first</a:t>
            </a: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encountering him today. </a:t>
            </a:r>
          </a:p>
          <a:p>
            <a:pPr algn="l">
              <a:lnSpc>
                <a:spcPct val="80000"/>
              </a:lnSpc>
            </a:pPr>
            <a:endParaRPr lang="en-US" altLang="en-US" sz="28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specific. Please focus more on him  than what he may have been doing.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7F740A56-36A0-0F4F-AB2A-0C16B892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175"/>
            <a:ext cx="525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6000" b="1" i="0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B. Childs</a:t>
            </a:r>
          </a:p>
        </p:txBody>
      </p:sp>
      <p:pic>
        <p:nvPicPr>
          <p:cNvPr id="3" name="Picture 2" descr="A bald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028706BE-6EDB-2541-AE6C-E8D840C3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429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AC3AA141-E795-D849-BD8B-7ADD7B4A19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5838A7-E4FA-D848-B464-0CCBFE2AD9A8}" type="slidenum">
              <a:rPr lang="en-US" altLang="en-US" i="0">
                <a:solidFill>
                  <a:srgbClr val="000000"/>
                </a:solidFill>
              </a:rPr>
              <a:pPr/>
              <a:t>4</a:t>
            </a:fld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F65EBC1-0DA3-0D4A-89DB-C96E2893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58" y="381000"/>
            <a:ext cx="8525741" cy="14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6000" b="1" i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altLang="en-US" sz="60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talk about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1FE6C-6347-AD40-84A5-2211848E4CBD}"/>
              </a:ext>
            </a:extLst>
          </p:cNvPr>
          <p:cNvSpPr txBox="1"/>
          <p:nvPr/>
        </p:nvSpPr>
        <p:spPr>
          <a:xfrm>
            <a:off x="6477000" y="4267200"/>
            <a:ext cx="232583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OR… go to </a:t>
            </a:r>
            <a:r>
              <a:rPr lang="en-US" b="1" i="0" dirty="0" err="1">
                <a:solidFill>
                  <a:schemeClr val="accent4">
                    <a:lumMod val="10000"/>
                  </a:schemeClr>
                </a:solidFill>
              </a:rPr>
              <a:t>www.menti.com</a:t>
            </a:r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 and use the code </a:t>
            </a:r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9736 5866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9FA8686-2E75-874D-8962-199203C8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40" r="9884" b="9468"/>
          <a:stretch/>
        </p:blipFill>
        <p:spPr bwMode="auto">
          <a:xfrm>
            <a:off x="2880272" y="2286000"/>
            <a:ext cx="329192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A2ABC-0EFE-6040-93ED-8FC18FFEFBC2}"/>
              </a:ext>
            </a:extLst>
          </p:cNvPr>
          <p:cNvSpPr txBox="1"/>
          <p:nvPr/>
        </p:nvSpPr>
        <p:spPr>
          <a:xfrm>
            <a:off x="503958" y="2534425"/>
            <a:ext cx="216304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Scan the QR code</a:t>
            </a:r>
          </a:p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 </a:t>
            </a:r>
            <a:endParaRPr lang="en-US" b="1" i="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7E20112-4410-5A49-AC16-519088CA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A640CB-D91F-0F46-B458-FFB4F1E18F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143000"/>
            <a:ext cx="8305800" cy="502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90000"/>
              </a:lnSpc>
              <a:buClr>
                <a:srgbClr val="80BF30"/>
              </a:buClr>
              <a:buFont typeface="Wingdings" pitchFamily="2" charset="2"/>
              <a:buChar char="u"/>
              <a:defRPr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De-couple, expand, and explore the definitions of “diversity” and “inclusion”</a:t>
            </a:r>
            <a:endParaRPr lang="en-US" altLang="ja-JP" sz="24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90000"/>
              </a:lnSpc>
              <a:buClr>
                <a:srgbClr val="80BF30"/>
              </a:buClr>
              <a:buFont typeface="Wingdings" pitchFamily="2" charset="2"/>
              <a:buChar char="u"/>
              <a:defRPr/>
            </a:pPr>
            <a:endParaRPr lang="en-US" altLang="en-US" sz="24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90000"/>
              </a:lnSpc>
              <a:buClr>
                <a:srgbClr val="80BF30"/>
              </a:buClr>
              <a:buFont typeface="Wingdings" pitchFamily="2" charset="2"/>
              <a:buChar char="u"/>
              <a:defRPr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Increase our general awareness across multiple dimensions of diversity</a:t>
            </a:r>
          </a:p>
          <a:p>
            <a:pPr marL="381000" indent="-381000">
              <a:lnSpc>
                <a:spcPct val="90000"/>
              </a:lnSpc>
              <a:buClr>
                <a:srgbClr val="80BF30"/>
              </a:buClr>
              <a:buFont typeface="Wingdings" pitchFamily="2" charset="2"/>
              <a:buChar char="u"/>
              <a:defRPr/>
            </a:pPr>
            <a:endParaRPr lang="en-US" altLang="en-US" sz="24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90000"/>
              </a:lnSpc>
              <a:buClr>
                <a:srgbClr val="80BF30"/>
              </a:buClr>
              <a:buFont typeface="Wingdings" pitchFamily="2" charset="2"/>
              <a:buChar char="u"/>
              <a:defRPr/>
            </a:pPr>
            <a:r>
              <a:rPr lang="en-US" altLang="en-US" sz="24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Begin to clarify and action the impact of diversity &amp; inclusion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8977157-21D3-0C4E-AF95-65642816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1E9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4000" b="1" i="0"/>
              <a:t>Session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414066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2B05F9A-DEA7-4A46-BB34-171EEDCC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157C600-5CCA-F64E-975A-069C0C3C7D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1E92D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4000">
                <a:solidFill>
                  <a:schemeClr val="tx1"/>
                </a:solidFill>
                <a:ea typeface="ＭＳ Ｐゴシック" panose="020B0600070205080204" pitchFamily="34" charset="-128"/>
              </a:rPr>
              <a:t>Session GUIDELINES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C2FB51D-DFA5-3449-A584-3B41DF0306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41438"/>
            <a:ext cx="8229600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dirty="0">
                <a:ea typeface="ＭＳ Ｐゴシック" panose="020B0600070205080204" pitchFamily="34" charset="-128"/>
              </a:rPr>
              <a:t> 	</a:t>
            </a: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Participate fully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	Be an attentive and active listener</a:t>
            </a:r>
          </a:p>
          <a:p>
            <a:pPr marL="1211263" lvl="1">
              <a:spcBef>
                <a:spcPct val="0"/>
              </a:spcBef>
              <a:buClr>
                <a:srgbClr val="80BF30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First seek to understand, then be understood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Use humor appropriately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	Respect confidentiality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Be mindful of time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Char char="u"/>
            </a:pPr>
            <a:r>
              <a:rPr lang="en-US" altLang="en-US" sz="2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	… any others you would like to add??</a:t>
            </a:r>
          </a:p>
          <a:p>
            <a:pPr>
              <a:spcBef>
                <a:spcPts val="1175"/>
              </a:spcBef>
              <a:buClr>
                <a:srgbClr val="80BF30"/>
              </a:buClr>
              <a:buFont typeface="Wingdings" pitchFamily="2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E24E663-761B-9641-B8DD-BBD5D9982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4" name="Rectangle 5">
            <a:extLst>
              <a:ext uri="{FF2B5EF4-FFF2-40B4-BE49-F238E27FC236}">
                <a16:creationId xmlns:a16="http://schemas.microsoft.com/office/drawing/2014/main" id="{BEA29276-6C26-FF49-B679-96619A6D22B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71950" y="6483350"/>
            <a:ext cx="7334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A7EB4-DAE4-0145-9C9C-F3B13E050319}" type="slidenum">
              <a:rPr lang="en-US" altLang="en-US" sz="1000" i="0">
                <a:solidFill>
                  <a:srgbClr val="000000"/>
                </a:solidFill>
              </a:rPr>
              <a:pPr/>
              <a:t>7</a:t>
            </a:fld>
            <a:endParaRPr lang="en-US" altLang="en-US" sz="1000" i="0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2B62580-C1E1-2347-87F1-9576B14F84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374650"/>
            <a:ext cx="8794750" cy="9144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5400" dirty="0">
                <a:solidFill>
                  <a:srgbClr val="2297DA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Inclusion</a:t>
            </a:r>
            <a:r>
              <a:rPr lang="en-US" altLang="en-US" sz="5400" dirty="0">
                <a:solidFill>
                  <a:srgbClr val="80BF3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40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is achieved when:</a:t>
            </a:r>
            <a:endParaRPr lang="en-US" altLang="en-US" sz="5400" b="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2B35D9F-7C3A-C448-B169-5C2A541B8A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47800"/>
            <a:ext cx="8077200" cy="5029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Each person’</a:t>
            </a:r>
            <a:r>
              <a:rPr lang="en-US" altLang="ja-JP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 </a:t>
            </a:r>
            <a:r>
              <a:rPr lang="en-US" altLang="ja-JP" sz="3600" i="1" u="sng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resources</a:t>
            </a:r>
            <a:r>
              <a:rPr lang="en-US" altLang="ja-JP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are recognized and routinely utilized in achieving the organization’s goals.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Wingdings" pitchFamily="2" charset="2"/>
              <a:buNone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 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People </a:t>
            </a:r>
            <a:r>
              <a:rPr lang="en-US" altLang="en-US" sz="3600" i="1" u="sng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feel</a:t>
            </a: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valued, respected, included and encouraged.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Wingdings" pitchFamily="2" charset="2"/>
              <a:buNone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 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People are included as part of the team </a:t>
            </a:r>
            <a:r>
              <a:rPr lang="en-US" altLang="en-US" sz="3600" i="1" u="sng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because</a:t>
            </a: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their differences in outlook, perspective and background are seen as adding value. 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Wingdings" pitchFamily="2" charset="2"/>
              <a:buNone/>
            </a:pP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 </a:t>
            </a:r>
          </a:p>
          <a:p>
            <a:pPr>
              <a:lnSpc>
                <a:spcPts val="3125"/>
              </a:lnSpc>
              <a:spcBef>
                <a:spcPct val="0"/>
              </a:spcBef>
              <a:buClr>
                <a:srgbClr val="80BF30"/>
              </a:buClr>
              <a:buFont typeface="Arial" panose="020B0604020202020204" pitchFamily="34" charset="0"/>
              <a:buChar char="•"/>
            </a:pPr>
            <a:r>
              <a:rPr lang="en-US" altLang="en-US" sz="3600" i="1" u="sng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Everyone</a:t>
            </a:r>
            <a:r>
              <a:rPr lang="en-US" altLang="en-US" sz="28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is fully able to contribute.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AC3AA141-E795-D849-BD8B-7ADD7B4A19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71950" y="648335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5838A7-E4FA-D848-B464-0CCBFE2AD9A8}" type="slidenum">
              <a:rPr lang="en-US" altLang="en-US" i="0">
                <a:solidFill>
                  <a:srgbClr val="000000"/>
                </a:solidFill>
              </a:rPr>
              <a:pPr/>
              <a:t>8</a:t>
            </a:fld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F65EBC1-0DA3-0D4A-89DB-C96E2893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58" y="687458"/>
            <a:ext cx="8525741" cy="143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6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feel if this description of </a:t>
            </a:r>
            <a:r>
              <a:rPr lang="en-US" altLang="en-US" sz="3600" b="1" i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en-US" altLang="en-US" sz="36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described where you spend the most time everyday?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1FE6C-6347-AD40-84A5-2211848E4CBD}"/>
              </a:ext>
            </a:extLst>
          </p:cNvPr>
          <p:cNvSpPr txBox="1"/>
          <p:nvPr/>
        </p:nvSpPr>
        <p:spPr>
          <a:xfrm>
            <a:off x="6477000" y="4267200"/>
            <a:ext cx="232583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OR… go to </a:t>
            </a:r>
            <a:r>
              <a:rPr lang="en-US" b="1" i="0" dirty="0" err="1">
                <a:solidFill>
                  <a:schemeClr val="accent4">
                    <a:lumMod val="10000"/>
                  </a:schemeClr>
                </a:solidFill>
              </a:rPr>
              <a:t>www.menti.com</a:t>
            </a:r>
            <a:r>
              <a:rPr lang="en-US" i="0" dirty="0">
                <a:solidFill>
                  <a:schemeClr val="accent4">
                    <a:lumMod val="10000"/>
                  </a:schemeClr>
                </a:solidFill>
              </a:rPr>
              <a:t> and use the code </a:t>
            </a:r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9736 5866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9FA8686-2E75-874D-8962-199203C8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40" r="9884" b="9468"/>
          <a:stretch/>
        </p:blipFill>
        <p:spPr bwMode="auto">
          <a:xfrm>
            <a:off x="2880272" y="2286000"/>
            <a:ext cx="329192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A2ABC-0EFE-6040-93ED-8FC18FFEFBC2}"/>
              </a:ext>
            </a:extLst>
          </p:cNvPr>
          <p:cNvSpPr txBox="1"/>
          <p:nvPr/>
        </p:nvSpPr>
        <p:spPr>
          <a:xfrm>
            <a:off x="503958" y="2534425"/>
            <a:ext cx="216304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</a:rPr>
              <a:t>Scan the QR code</a:t>
            </a:r>
          </a:p>
          <a:p>
            <a:pPr algn="r"/>
            <a:r>
              <a:rPr lang="en-US" b="1" i="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 </a:t>
            </a:r>
            <a:endParaRPr lang="en-US" b="1" i="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1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9">
            <a:extLst>
              <a:ext uri="{FF2B5EF4-FFF2-40B4-BE49-F238E27FC236}">
                <a16:creationId xmlns:a16="http://schemas.microsoft.com/office/drawing/2014/main" id="{A4A9A602-1FE8-DE4C-84D0-7F72FF9B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47106" name="Picture 6" descr="JaRa LOGO (2015).png">
            <a:extLst>
              <a:ext uri="{FF2B5EF4-FFF2-40B4-BE49-F238E27FC236}">
                <a16:creationId xmlns:a16="http://schemas.microsoft.com/office/drawing/2014/main" id="{A8C0634E-A562-F94C-B536-3BE23449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5738"/>
            <a:ext cx="2667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Group 4">
            <a:extLst>
              <a:ext uri="{FF2B5EF4-FFF2-40B4-BE49-F238E27FC236}">
                <a16:creationId xmlns:a16="http://schemas.microsoft.com/office/drawing/2014/main" id="{FED4E5CD-5F9F-0742-8137-ED896E4ABD4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838200"/>
            <a:ext cx="4232275" cy="1949450"/>
            <a:chOff x="3276600" y="959556"/>
            <a:chExt cx="2904565" cy="1371600"/>
          </a:xfrm>
        </p:grpSpPr>
        <p:sp>
          <p:nvSpPr>
            <p:cNvPr id="47109" name="Text Placeholder 34">
              <a:extLst>
                <a:ext uri="{FF2B5EF4-FFF2-40B4-BE49-F238E27FC236}">
                  <a16:creationId xmlns:a16="http://schemas.microsoft.com/office/drawing/2014/main" id="{ADE2E350-62EE-9F43-A1A7-9CCAD7E7BE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76600" y="959556"/>
              <a:ext cx="26670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buClr>
                  <a:srgbClr val="99CC00"/>
                </a:buClr>
                <a:buFont typeface="Wingdings" pitchFamily="2" charset="2"/>
                <a:buNone/>
              </a:pPr>
              <a:r>
                <a:rPr lang="en-US" altLang="en-US" sz="8800" b="1" i="0">
                  <a:solidFill>
                    <a:srgbClr val="2298DA"/>
                  </a:solidFill>
                  <a:latin typeface="Nexa Bold" pitchFamily="2" charset="0"/>
                </a:rPr>
                <a:t>JaRa </a:t>
              </a:r>
            </a:p>
          </p:txBody>
        </p:sp>
        <p:sp>
          <p:nvSpPr>
            <p:cNvPr id="47110" name="Text Placeholder 34">
              <a:extLst>
                <a:ext uri="{FF2B5EF4-FFF2-40B4-BE49-F238E27FC236}">
                  <a16:creationId xmlns:a16="http://schemas.microsoft.com/office/drawing/2014/main" id="{A00F48A2-EA86-0147-8211-E5E98F7AF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90365" y="1741311"/>
              <a:ext cx="259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>
                  <a:srgbClr val="99CC00"/>
                </a:buClr>
                <a:buFont typeface="Wingdings" pitchFamily="2" charset="2"/>
                <a:buNone/>
              </a:pPr>
              <a:r>
                <a:rPr lang="en-US" altLang="en-US" sz="4800" b="1" i="0">
                  <a:solidFill>
                    <a:srgbClr val="2298DA"/>
                  </a:solidFill>
                  <a:latin typeface="Nexa Bold" pitchFamily="2" charset="0"/>
                </a:rPr>
                <a:t>Consulting</a:t>
              </a:r>
            </a:p>
          </p:txBody>
        </p:sp>
      </p:grpSp>
      <p:sp>
        <p:nvSpPr>
          <p:cNvPr id="47108" name="Rectangle 2">
            <a:extLst>
              <a:ext uri="{FF2B5EF4-FFF2-40B4-BE49-F238E27FC236}">
                <a16:creationId xmlns:a16="http://schemas.microsoft.com/office/drawing/2014/main" id="{23A34ACF-AEA3-6D4E-9771-4EE88927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02104"/>
            <a:ext cx="8534400" cy="13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Seeking, Having, Leveraging </a:t>
            </a:r>
            <a:r>
              <a:rPr lang="en-US" altLang="en-US" sz="4000" b="1" i="0" dirty="0">
                <a:solidFill>
                  <a:srgbClr val="000000"/>
                </a:solidFill>
                <a:latin typeface="Calibri" panose="020F0502020204030204" pitchFamily="34" charset="0"/>
              </a:rPr>
              <a:t>DIVERSITY</a:t>
            </a: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1_default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1_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2_default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2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35826</TotalTime>
  <Words>857</Words>
  <Application>Microsoft Macintosh PowerPoint</Application>
  <PresentationFormat>Letter Paper (8.5x11 in)</PresentationFormat>
  <Paragraphs>181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FreightSans Pro Book</vt:lpstr>
      <vt:lpstr>FreightSansProSemibold-Regular</vt:lpstr>
      <vt:lpstr>Nexa Bold</vt:lpstr>
      <vt:lpstr>Tahoma</vt:lpstr>
      <vt:lpstr>Times New Roman</vt:lpstr>
      <vt:lpstr>Wingdings</vt:lpstr>
      <vt:lpstr>1_default</vt:lpstr>
      <vt:lpstr>2_default</vt:lpstr>
      <vt:lpstr>default</vt:lpstr>
      <vt:lpstr>CorelDRAW</vt:lpstr>
      <vt:lpstr>What Difference does Difference Make? facilitated by James B. Childs</vt:lpstr>
      <vt:lpstr>Observation</vt:lpstr>
      <vt:lpstr>PowerPoint Presentation</vt:lpstr>
      <vt:lpstr>PowerPoint Presentation</vt:lpstr>
      <vt:lpstr>PowerPoint Presentation</vt:lpstr>
      <vt:lpstr>Session GUIDELINES</vt:lpstr>
      <vt:lpstr>Inclusion is achieved when:</vt:lpstr>
      <vt:lpstr>PowerPoint Presentation</vt:lpstr>
      <vt:lpstr>PowerPoint Presentation</vt:lpstr>
      <vt:lpstr>PowerPoint Presentation</vt:lpstr>
      <vt:lpstr>Broadening our Understanding…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Diversity</vt:lpstr>
    </vt:vector>
  </TitlesOfParts>
  <Company>Capital 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and Receiving Feedback</dc:title>
  <dc:creator>IT Administrator</dc:creator>
  <cp:lastModifiedBy>Sarah Wyman</cp:lastModifiedBy>
  <cp:revision>282</cp:revision>
  <cp:lastPrinted>2021-10-02T13:31:34Z</cp:lastPrinted>
  <dcterms:created xsi:type="dcterms:W3CDTF">2009-01-07T14:00:27Z</dcterms:created>
  <dcterms:modified xsi:type="dcterms:W3CDTF">2022-03-09T18:10:06Z</dcterms:modified>
</cp:coreProperties>
</file>