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302" r:id="rId3"/>
    <p:sldId id="303" r:id="rId4"/>
    <p:sldId id="316" r:id="rId5"/>
    <p:sldId id="317" r:id="rId6"/>
    <p:sldId id="318" r:id="rId7"/>
    <p:sldId id="319" r:id="rId8"/>
    <p:sldId id="320" r:id="rId9"/>
    <p:sldId id="321" r:id="rId10"/>
    <p:sldId id="322" r:id="rId11"/>
    <p:sldId id="323" r:id="rId12"/>
    <p:sldId id="324" r:id="rId13"/>
    <p:sldId id="326" r:id="rId14"/>
    <p:sldId id="327" r:id="rId15"/>
    <p:sldId id="329" r:id="rId16"/>
    <p:sldId id="328" r:id="rId17"/>
    <p:sldId id="32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60"/>
    <p:restoredTop sz="94601"/>
  </p:normalViewPr>
  <p:slideViewPr>
    <p:cSldViewPr snapToGrid="0" snapToObjects="1">
      <p:cViewPr varScale="1">
        <p:scale>
          <a:sx n="104" d="100"/>
          <a:sy n="104" d="100"/>
        </p:scale>
        <p:origin x="150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Tuesday, May 18, 2021</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6EEE0E-EDB0-4D84-86B0-50833DF22902}" type="datetime2">
              <a:rPr lang="en-US" smtClean="0"/>
              <a:t>Tuesday, May 18,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Tuesday, May 18,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14CB1CAA-32CD-4B55-B92A-B8F0843CACF4}" type="datetime2">
              <a:rPr lang="en-US" smtClean="0"/>
              <a:t>Tuesday, May 18, 2021</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Tuesday, May 18, 2021</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Tuesday, May 18, 2021</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Tuesday, May 18, 2021</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8B62300D-25B3-4603-86C9-4CB776489F00}" type="datetime2">
              <a:rPr lang="en-US" smtClean="0"/>
              <a:t>Tuesday, May 18, 2021</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Tuesday, May 18, 2021</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Tuesday, May 18, 2021</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292EB412-E790-42EA-81FE-2925D3A43D91}" type="datetime2">
              <a:rPr lang="en-US" smtClean="0"/>
              <a:t>Tuesday, May 18, 2021</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Tuesday, May 18, 2021</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cs.google.com/forms/d/1ZwFCYScbOvnaf9MnaZ-P1YDdgNHa4L45SmhAi4KQJN0/ed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ewpaltz.edu/sustainability/find-your-path/for-faculty/sustainability-faculty-learning-community/sustainability-frameworks/" TargetMode="External"/><Relationship Id="rId2" Type="http://schemas.openxmlformats.org/officeDocument/2006/relationships/hyperlink" Target="https://newpaltz.edu/sustainability/view-programs-and-progress/beyond-plastics-initiative/case-study-from-plastic-bottles-to-aluminum-ca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3200" b="1" dirty="0">
                <a:effectLst/>
              </a:rPr>
            </a:br>
            <a:br>
              <a:rPr lang="en-US" sz="3200" b="1" dirty="0">
                <a:effectLst/>
              </a:rPr>
            </a:br>
            <a:br>
              <a:rPr lang="en-US" sz="3200" b="1" dirty="0">
                <a:effectLst/>
              </a:rPr>
            </a:br>
            <a:br>
              <a:rPr lang="en-US" sz="3200" b="1" dirty="0">
                <a:effectLst/>
              </a:rPr>
            </a:br>
            <a:br>
              <a:rPr lang="en-US" sz="3200" dirty="0">
                <a:effectLst/>
              </a:rPr>
            </a:br>
            <a:br>
              <a:rPr lang="en-US" dirty="0">
                <a:effectLst/>
              </a:rPr>
            </a:br>
            <a:r>
              <a:rPr lang="en-US" sz="3200" b="1" dirty="0">
                <a:effectLst/>
              </a:rPr>
              <a:t>Diversity, Equity and Inclusion Fellows</a:t>
            </a:r>
            <a:endParaRPr lang="en-US" sz="3200" dirty="0"/>
          </a:p>
        </p:txBody>
      </p:sp>
      <p:sp>
        <p:nvSpPr>
          <p:cNvPr id="3" name="Subtitle 2"/>
          <p:cNvSpPr>
            <a:spLocks noGrp="1"/>
          </p:cNvSpPr>
          <p:nvPr>
            <p:ph type="subTitle" idx="1"/>
          </p:nvPr>
        </p:nvSpPr>
        <p:spPr/>
        <p:txBody>
          <a:bodyPr>
            <a:normAutofit fontScale="92500" lnSpcReduction="10000"/>
          </a:bodyPr>
          <a:lstStyle/>
          <a:p>
            <a:r>
              <a:rPr lang="en-US" dirty="0"/>
              <a:t>2020-21</a:t>
            </a:r>
          </a:p>
          <a:p>
            <a:r>
              <a:rPr lang="en-US" dirty="0"/>
              <a:t>Inaugural year</a:t>
            </a:r>
          </a:p>
        </p:txBody>
      </p:sp>
    </p:spTree>
    <p:extLst>
      <p:ext uri="{BB962C8B-B14F-4D97-AF65-F5344CB8AC3E}">
        <p14:creationId xmlns:p14="http://schemas.microsoft.com/office/powerpoint/2010/main" val="2360976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0D41BE-197B-CB48-8609-27C1D91CC073}"/>
              </a:ext>
            </a:extLst>
          </p:cNvPr>
          <p:cNvSpPr>
            <a:spLocks noGrp="1"/>
          </p:cNvSpPr>
          <p:nvPr>
            <p:ph idx="1"/>
          </p:nvPr>
        </p:nvSpPr>
        <p:spPr/>
        <p:txBody>
          <a:bodyPr>
            <a:normAutofit fontScale="92500" lnSpcReduction="20000"/>
          </a:bodyPr>
          <a:lstStyle/>
          <a:p>
            <a:r>
              <a:rPr lang="en-US" dirty="0">
                <a:effectLst/>
              </a:rPr>
              <a:t>Taught the course 'Relational Culture in the Era of Individualism', housed under the Sociology department where we examined what generative relational connection in an ethic of care looks like in the face of systemic oppressions, calling for racial justice, disability justice, gender justice, centering marginalized BIPOC and other marginalized peoples,  promoting community care and collective liberation in education, mental health and housing. We addressed this through a wide range of scholarship, storytelling, experiential activities, creative art practices and a creating the culture/community of care, belonging, deep/sacred listening and connection in our zoom classroom. </a:t>
            </a:r>
          </a:p>
          <a:p>
            <a:endParaRPr lang="en-US" dirty="0"/>
          </a:p>
        </p:txBody>
      </p:sp>
      <p:sp>
        <p:nvSpPr>
          <p:cNvPr id="3" name="Title 2">
            <a:extLst>
              <a:ext uri="{FF2B5EF4-FFF2-40B4-BE49-F238E27FC236}">
                <a16:creationId xmlns:a16="http://schemas.microsoft.com/office/drawing/2014/main" id="{AECF29BE-5769-C749-A9AB-999F7580B78A}"/>
              </a:ext>
            </a:extLst>
          </p:cNvPr>
          <p:cNvSpPr>
            <a:spLocks noGrp="1"/>
          </p:cNvSpPr>
          <p:nvPr>
            <p:ph type="title"/>
          </p:nvPr>
        </p:nvSpPr>
        <p:spPr/>
        <p:txBody>
          <a:bodyPr/>
          <a:lstStyle/>
          <a:p>
            <a:r>
              <a:rPr lang="en-US" dirty="0"/>
              <a:t>Lori </a:t>
            </a:r>
            <a:r>
              <a:rPr lang="en-US" dirty="0" err="1"/>
              <a:t>Ahava</a:t>
            </a:r>
            <a:r>
              <a:rPr lang="en-US" dirty="0"/>
              <a:t> </a:t>
            </a:r>
            <a:r>
              <a:rPr lang="en-US" dirty="0" err="1"/>
              <a:t>Wynters</a:t>
            </a:r>
            <a:br>
              <a:rPr lang="en-US" dirty="0"/>
            </a:br>
            <a:r>
              <a:rPr lang="en-US" sz="2000" dirty="0"/>
              <a:t>Department of Educational Studies &amp; Leadership</a:t>
            </a:r>
          </a:p>
        </p:txBody>
      </p:sp>
    </p:spTree>
    <p:extLst>
      <p:ext uri="{BB962C8B-B14F-4D97-AF65-F5344CB8AC3E}">
        <p14:creationId xmlns:p14="http://schemas.microsoft.com/office/powerpoint/2010/main" val="469932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F7019F-E884-A44B-AD0E-FCEF4006CA19}"/>
              </a:ext>
            </a:extLst>
          </p:cNvPr>
          <p:cNvSpPr>
            <a:spLocks noGrp="1"/>
          </p:cNvSpPr>
          <p:nvPr>
            <p:ph idx="1"/>
          </p:nvPr>
        </p:nvSpPr>
        <p:spPr>
          <a:xfrm>
            <a:off x="685800" y="685801"/>
            <a:ext cx="7543800" cy="3657599"/>
          </a:xfrm>
        </p:spPr>
        <p:txBody>
          <a:bodyPr>
            <a:normAutofit fontScale="77500" lnSpcReduction="20000"/>
          </a:bodyPr>
          <a:lstStyle/>
          <a:p>
            <a:pPr lvl="0" fontAlgn="base"/>
            <a:r>
              <a:rPr lang="en-US" dirty="0">
                <a:effectLst/>
              </a:rPr>
              <a:t>Facilitated three Anti-Racism 101 Workshops for the campus community that were attended by more than 60 people. </a:t>
            </a:r>
          </a:p>
          <a:p>
            <a:pPr lvl="0" fontAlgn="base"/>
            <a:r>
              <a:rPr lang="en-US" dirty="0">
                <a:effectLst/>
              </a:rPr>
              <a:t>Established an Anti-Racism circle with our staff at the counseling center that meets weekly.</a:t>
            </a:r>
          </a:p>
          <a:p>
            <a:pPr lvl="0" fontAlgn="base"/>
            <a:r>
              <a:rPr lang="en-US" dirty="0">
                <a:effectLst/>
              </a:rPr>
              <a:t>As a member of the BLM@SC collaborated to create and support many events during the Weeks of Action. Also created the Mutual Aid Subcommittee with Dr. Jessica Pabon. </a:t>
            </a:r>
          </a:p>
          <a:p>
            <a:pPr lvl="0" fontAlgn="base"/>
            <a:r>
              <a:rPr lang="en-US" dirty="0">
                <a:effectLst/>
              </a:rPr>
              <a:t>I am scheduled for a 5-day training in June on Restorative Justice Practices for Bias Events with the hopes to helping our campus heal and create gatherings that more deeply support and address the needs of our campus communities. </a:t>
            </a:r>
          </a:p>
          <a:p>
            <a:pPr lvl="0" fontAlgn="base"/>
            <a:r>
              <a:rPr lang="en-US" dirty="0">
                <a:effectLst/>
              </a:rPr>
              <a:t>In Fall 2021, I plan to resume the Positive Masculinity Workshops with a strong centering of male roles in white supremacy. </a:t>
            </a:r>
          </a:p>
          <a:p>
            <a:pPr lvl="0" fontAlgn="base"/>
            <a:r>
              <a:rPr lang="en-US" dirty="0">
                <a:effectLst/>
              </a:rPr>
              <a:t>So many conversations with my student clients and colleagues resolving conflicts regarding racism and validating harmful experiences that our dominant white campus culture creates. </a:t>
            </a:r>
          </a:p>
          <a:p>
            <a:endParaRPr lang="en-US" dirty="0"/>
          </a:p>
        </p:txBody>
      </p:sp>
      <p:sp>
        <p:nvSpPr>
          <p:cNvPr id="3" name="Title 2">
            <a:extLst>
              <a:ext uri="{FF2B5EF4-FFF2-40B4-BE49-F238E27FC236}">
                <a16:creationId xmlns:a16="http://schemas.microsoft.com/office/drawing/2014/main" id="{31C6711D-D65A-BB43-9DBB-A9A2D7E2E40A}"/>
              </a:ext>
            </a:extLst>
          </p:cNvPr>
          <p:cNvSpPr>
            <a:spLocks noGrp="1"/>
          </p:cNvSpPr>
          <p:nvPr>
            <p:ph type="title"/>
          </p:nvPr>
        </p:nvSpPr>
        <p:spPr/>
        <p:txBody>
          <a:bodyPr/>
          <a:lstStyle/>
          <a:p>
            <a:r>
              <a:rPr lang="en-US" dirty="0"/>
              <a:t>Joel Oppenheimer</a:t>
            </a:r>
            <a:br>
              <a:rPr lang="en-US" dirty="0"/>
            </a:br>
            <a:r>
              <a:rPr lang="en-US" sz="2000" dirty="0"/>
              <a:t>Psychological Counseling Center</a:t>
            </a:r>
          </a:p>
        </p:txBody>
      </p:sp>
    </p:spTree>
    <p:extLst>
      <p:ext uri="{BB962C8B-B14F-4D97-AF65-F5344CB8AC3E}">
        <p14:creationId xmlns:p14="http://schemas.microsoft.com/office/powerpoint/2010/main" val="2030345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15A3BB-5E65-394C-B46B-F9A3E837250D}"/>
              </a:ext>
            </a:extLst>
          </p:cNvPr>
          <p:cNvSpPr>
            <a:spLocks noGrp="1"/>
          </p:cNvSpPr>
          <p:nvPr>
            <p:ph idx="1"/>
          </p:nvPr>
        </p:nvSpPr>
        <p:spPr/>
        <p:txBody>
          <a:bodyPr>
            <a:normAutofit fontScale="92500" lnSpcReduction="20000"/>
          </a:bodyPr>
          <a:lstStyle/>
          <a:p>
            <a:r>
              <a:rPr lang="en-US" dirty="0">
                <a:effectLst/>
              </a:rPr>
              <a:t>In addition to steps that we in the Communication Disorders dept. have taken (and plan to take), we have an Equity &amp; Inclusion Suggestion Box mounted on the wall outside of the dept. office. There is also a QR code (on the physical box and published to CMD students) for submitting feedback and suggestions electronically. The QR code leads to a Qualtrics survey with a single text entry field prefaced by "Tell us what is on your mind:". All feedback is anonymous unless the contributor chooses to identify themself. All feedback is shared with and discussed by the CMD faculty and staff at our dept. meetings. Our goal is to solicit feedback to that we will use to take actions that reduce unconscious bias and cultivate equity in the department.</a:t>
            </a:r>
          </a:p>
          <a:p>
            <a:endParaRPr lang="en-US" dirty="0"/>
          </a:p>
        </p:txBody>
      </p:sp>
      <p:sp>
        <p:nvSpPr>
          <p:cNvPr id="3" name="Title 2">
            <a:extLst>
              <a:ext uri="{FF2B5EF4-FFF2-40B4-BE49-F238E27FC236}">
                <a16:creationId xmlns:a16="http://schemas.microsoft.com/office/drawing/2014/main" id="{CFCD871D-3579-2548-B290-8D27E924FB8B}"/>
              </a:ext>
            </a:extLst>
          </p:cNvPr>
          <p:cNvSpPr>
            <a:spLocks noGrp="1"/>
          </p:cNvSpPr>
          <p:nvPr>
            <p:ph type="title"/>
          </p:nvPr>
        </p:nvSpPr>
        <p:spPr/>
        <p:txBody>
          <a:bodyPr/>
          <a:lstStyle/>
          <a:p>
            <a:r>
              <a:rPr lang="en-US" dirty="0"/>
              <a:t>Nina </a:t>
            </a:r>
            <a:r>
              <a:rPr lang="en-US" dirty="0" err="1"/>
              <a:t>Jecker</a:t>
            </a:r>
            <a:r>
              <a:rPr lang="en-US" dirty="0"/>
              <a:t>-Byrne</a:t>
            </a:r>
            <a:br>
              <a:rPr lang="en-US" dirty="0"/>
            </a:br>
            <a:r>
              <a:rPr lang="en-US" sz="2000" dirty="0"/>
              <a:t>Department of Communication Disorders</a:t>
            </a:r>
          </a:p>
        </p:txBody>
      </p:sp>
    </p:spTree>
    <p:extLst>
      <p:ext uri="{BB962C8B-B14F-4D97-AF65-F5344CB8AC3E}">
        <p14:creationId xmlns:p14="http://schemas.microsoft.com/office/powerpoint/2010/main" val="4102452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942903-E100-D04D-9841-EBF5D1F37DCD}"/>
              </a:ext>
            </a:extLst>
          </p:cNvPr>
          <p:cNvSpPr>
            <a:spLocks noGrp="1"/>
          </p:cNvSpPr>
          <p:nvPr>
            <p:ph idx="1"/>
          </p:nvPr>
        </p:nvSpPr>
        <p:spPr>
          <a:xfrm>
            <a:off x="2133600" y="685801"/>
            <a:ext cx="6096000" cy="4059194"/>
          </a:xfrm>
        </p:spPr>
        <p:txBody>
          <a:bodyPr>
            <a:normAutofit fontScale="70000" lnSpcReduction="20000"/>
          </a:bodyPr>
          <a:lstStyle/>
          <a:p>
            <a:pPr marL="18288" indent="0">
              <a:buNone/>
            </a:pPr>
            <a:r>
              <a:rPr lang="en-US" b="1" dirty="0">
                <a:effectLst/>
              </a:rPr>
              <a:t>Diversity, Equity and Inclusion Faculty Fellows Program 2021-22 </a:t>
            </a:r>
          </a:p>
          <a:p>
            <a:pPr marL="18288" indent="0">
              <a:buNone/>
            </a:pPr>
            <a:r>
              <a:rPr lang="en-US" dirty="0">
                <a:effectLst/>
              </a:rPr>
              <a:t>(Cohort #2)</a:t>
            </a:r>
          </a:p>
          <a:p>
            <a:pPr marL="18288" indent="0">
              <a:buNone/>
            </a:pPr>
            <a:r>
              <a:rPr lang="en-US" dirty="0">
                <a:effectLst/>
              </a:rPr>
              <a:t> </a:t>
            </a:r>
          </a:p>
          <a:p>
            <a:pPr marL="18288" indent="0">
              <a:buNone/>
            </a:pPr>
            <a:r>
              <a:rPr lang="en-US" dirty="0">
                <a:effectLst/>
              </a:rPr>
              <a:t>At SUNY New Paltz, we have committed to becoming an institute of higher education dedicated to honoring the implementation of greater diversity, equity and inclusion by developing curricula, practices, and programs that engage with dynamics of social inequality, race, and racism in the US and abroad. At this historic moment, it is imperative that we provide students with a critical apparatus to think about race, equity and diversity, as well as a pluralistic sense of US history and its context in the world. Centering conversations on diversity, equity, and inclusion also allows us to consider transnational currents and diverse global cultures and contexts. How can faculty governance foster the development of inclusive curricula and practices focused on the multiplicity of human perspectives and experiences?  Academic and professional faculty are showing an urgent interest to discuss relevant resources and materials and to rethink their courses and programs. The main challenges are time, support, and focus. </a:t>
            </a:r>
          </a:p>
          <a:p>
            <a:endParaRPr lang="en-US" dirty="0"/>
          </a:p>
        </p:txBody>
      </p:sp>
      <p:sp>
        <p:nvSpPr>
          <p:cNvPr id="3" name="Title 2">
            <a:extLst>
              <a:ext uri="{FF2B5EF4-FFF2-40B4-BE49-F238E27FC236}">
                <a16:creationId xmlns:a16="http://schemas.microsoft.com/office/drawing/2014/main" id="{B07009D2-6E01-4B49-9946-1252DB3D4E86}"/>
              </a:ext>
            </a:extLst>
          </p:cNvPr>
          <p:cNvSpPr>
            <a:spLocks noGrp="1"/>
          </p:cNvSpPr>
          <p:nvPr>
            <p:ph type="title"/>
          </p:nvPr>
        </p:nvSpPr>
        <p:spPr/>
        <p:txBody>
          <a:bodyPr/>
          <a:lstStyle/>
          <a:p>
            <a:r>
              <a:rPr lang="en-US" dirty="0"/>
              <a:t>Program Description</a:t>
            </a:r>
          </a:p>
        </p:txBody>
      </p:sp>
    </p:spTree>
    <p:extLst>
      <p:ext uri="{BB962C8B-B14F-4D97-AF65-F5344CB8AC3E}">
        <p14:creationId xmlns:p14="http://schemas.microsoft.com/office/powerpoint/2010/main" val="288247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931048-5E97-5D4E-95FB-D7099236FC4A}"/>
              </a:ext>
            </a:extLst>
          </p:cNvPr>
          <p:cNvSpPr>
            <a:spLocks noGrp="1"/>
          </p:cNvSpPr>
          <p:nvPr>
            <p:ph idx="1"/>
          </p:nvPr>
        </p:nvSpPr>
        <p:spPr>
          <a:xfrm>
            <a:off x="2133600" y="685801"/>
            <a:ext cx="6058930" cy="5702642"/>
          </a:xfrm>
        </p:spPr>
        <p:txBody>
          <a:bodyPr>
            <a:normAutofit fontScale="77500" lnSpcReduction="20000"/>
          </a:bodyPr>
          <a:lstStyle/>
          <a:p>
            <a:pPr marL="18288" indent="0">
              <a:buNone/>
            </a:pPr>
            <a:r>
              <a:rPr lang="en-US" dirty="0">
                <a:effectLst/>
              </a:rPr>
              <a:t>We introduce a yearlong Diversity, Equity and Inclusion (DEI) Faculty Fellowship for full-time academic and professional faculty.  Applicants present plans for integrating diversity, equity and inclusion into a current or future course or program and, at the end of the year, submit a revised or new syllabus that demonstrates how this happens. In the course of the year, Fellows attend meetings with their cohort to discuss materials and pedagogy.  We hope, Fellows will help program a day-long or two-day retreat with experts in DEI pedagogy.  Topics could include those relevant to LGBTQ+, Disability, mental health, and First Generation concerns, among others. We follow the model of the successful and popular Sustainability Faculty Fellow program, which has given 70 faculty and some staff members the ability to develop innovative curricula and programs, undergo training in the area, and meet four times a year with faculty colleagues.  DEI faculty applicants are selected to participate by the Diversity Committee, a branch of the Curriculum Committee of the Faculty Senate.   </a:t>
            </a:r>
          </a:p>
          <a:p>
            <a:pPr marL="18288" indent="0">
              <a:buNone/>
            </a:pPr>
            <a:r>
              <a:rPr lang="en-US" dirty="0">
                <a:effectLst/>
              </a:rPr>
              <a:t> </a:t>
            </a:r>
          </a:p>
          <a:p>
            <a:pPr marL="18288" indent="0">
              <a:buNone/>
            </a:pPr>
            <a:r>
              <a:rPr lang="en-US" dirty="0">
                <a:effectLst/>
              </a:rPr>
              <a:t>This initiative was created by faculty, for faculty and remains entirely within our purview. We thank Interim Provost Barbara Lyman for granting us funds to cover a $250 stipend for each DEI faculty fellow.  </a:t>
            </a:r>
          </a:p>
          <a:p>
            <a:pPr marL="18288" indent="0">
              <a:buNone/>
            </a:pPr>
            <a:endParaRPr lang="en-US" dirty="0"/>
          </a:p>
        </p:txBody>
      </p:sp>
    </p:spTree>
    <p:extLst>
      <p:ext uri="{BB962C8B-B14F-4D97-AF65-F5344CB8AC3E}">
        <p14:creationId xmlns:p14="http://schemas.microsoft.com/office/powerpoint/2010/main" val="3586937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4747D2-6897-0B48-B371-5261BEE94868}"/>
              </a:ext>
            </a:extLst>
          </p:cNvPr>
          <p:cNvSpPr>
            <a:spLocks noGrp="1"/>
          </p:cNvSpPr>
          <p:nvPr>
            <p:ph idx="1"/>
          </p:nvPr>
        </p:nvSpPr>
        <p:spPr/>
        <p:txBody>
          <a:bodyPr/>
          <a:lstStyle/>
          <a:p>
            <a:pPr marL="18288" indent="0">
              <a:buNone/>
            </a:pPr>
            <a:r>
              <a:rPr lang="en-US" dirty="0">
                <a:effectLst/>
              </a:rPr>
              <a:t>The fellowship is an excellent platform for including students’ voices and developing ideas alongside them that challenge racism, ableism, transphobia, homophobia, </a:t>
            </a:r>
            <a:r>
              <a:rPr lang="en-US" dirty="0" err="1">
                <a:effectLst/>
              </a:rPr>
              <a:t>neuronormativity</a:t>
            </a:r>
            <a:r>
              <a:rPr lang="en-US" dirty="0">
                <a:effectLst/>
              </a:rPr>
              <a:t> and other social forms of aggression and destruction. This exchange provides students insight into curricular debates and pedagogical thinking among faculty while making them feel actively part of rethinking and re-envisioning teaching and higher education in our moment.  </a:t>
            </a:r>
            <a:endParaRPr lang="en-US" dirty="0"/>
          </a:p>
        </p:txBody>
      </p:sp>
      <p:sp>
        <p:nvSpPr>
          <p:cNvPr id="3" name="Title 2">
            <a:extLst>
              <a:ext uri="{FF2B5EF4-FFF2-40B4-BE49-F238E27FC236}">
                <a16:creationId xmlns:a16="http://schemas.microsoft.com/office/drawing/2014/main" id="{8AEF3FED-C755-DF42-A77A-10ACD98FA4F0}"/>
              </a:ext>
            </a:extLst>
          </p:cNvPr>
          <p:cNvSpPr>
            <a:spLocks noGrp="1"/>
          </p:cNvSpPr>
          <p:nvPr>
            <p:ph type="title"/>
          </p:nvPr>
        </p:nvSpPr>
        <p:spPr/>
        <p:txBody>
          <a:bodyPr/>
          <a:lstStyle/>
          <a:p>
            <a:r>
              <a:rPr lang="en-US" dirty="0"/>
              <a:t>Statement of Purpose</a:t>
            </a:r>
          </a:p>
        </p:txBody>
      </p:sp>
    </p:spTree>
    <p:extLst>
      <p:ext uri="{BB962C8B-B14F-4D97-AF65-F5344CB8AC3E}">
        <p14:creationId xmlns:p14="http://schemas.microsoft.com/office/powerpoint/2010/main" val="144407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9D5716-BF6B-D247-B560-7F9936DE10DC}"/>
              </a:ext>
            </a:extLst>
          </p:cNvPr>
          <p:cNvSpPr>
            <a:spLocks noGrp="1"/>
          </p:cNvSpPr>
          <p:nvPr>
            <p:ph idx="1"/>
          </p:nvPr>
        </p:nvSpPr>
        <p:spPr>
          <a:xfrm>
            <a:off x="2133600" y="1594022"/>
            <a:ext cx="6096000" cy="4806778"/>
          </a:xfrm>
        </p:spPr>
        <p:txBody>
          <a:bodyPr>
            <a:normAutofit fontScale="55000" lnSpcReduction="20000"/>
          </a:bodyPr>
          <a:lstStyle/>
          <a:p>
            <a:r>
              <a:rPr lang="en-US" dirty="0">
                <a:effectLst/>
              </a:rPr>
              <a:t>foster an inter-disciplinary community to help and support each other;  </a:t>
            </a:r>
          </a:p>
          <a:p>
            <a:pPr marL="18288" indent="0">
              <a:buNone/>
            </a:pPr>
            <a:r>
              <a:rPr lang="en-US" dirty="0">
                <a:effectLst/>
              </a:rPr>
              <a:t> </a:t>
            </a:r>
          </a:p>
          <a:p>
            <a:r>
              <a:rPr lang="en-US" dirty="0">
                <a:effectLst/>
              </a:rPr>
              <a:t>offer a stipend ($250) and institutional recognition for professional development and innovative teaching as incentive and appreciation for the refocused work;  </a:t>
            </a:r>
          </a:p>
          <a:p>
            <a:r>
              <a:rPr lang="en-US" dirty="0">
                <a:effectLst/>
              </a:rPr>
              <a:t> </a:t>
            </a:r>
          </a:p>
          <a:p>
            <a:r>
              <a:rPr lang="en-US" dirty="0">
                <a:effectLst/>
              </a:rPr>
              <a:t>assure that these efforts in curricular and programmatic reform will be acknowledged on the annual report, applications for reappointment, tenure and promotion (RTP), and Discretionary Salary Increase (DSI); </a:t>
            </a:r>
          </a:p>
          <a:p>
            <a:endParaRPr lang="en-US" dirty="0">
              <a:effectLst/>
            </a:endParaRPr>
          </a:p>
          <a:p>
            <a:r>
              <a:rPr lang="en-US" dirty="0">
                <a:effectLst/>
              </a:rPr>
              <a:t>provide substantive training in the area through peer-to-peer mentorship and the expertise of invited speakers and community partners.  </a:t>
            </a:r>
          </a:p>
          <a:p>
            <a:pPr marL="18288" indent="0">
              <a:buNone/>
            </a:pPr>
            <a:r>
              <a:rPr lang="en-US" dirty="0">
                <a:effectLst/>
              </a:rPr>
              <a:t> </a:t>
            </a:r>
          </a:p>
          <a:p>
            <a:r>
              <a:rPr lang="en-US" dirty="0">
                <a:effectLst/>
              </a:rPr>
              <a:t>build a SUNY New Paltz-specific framework for pedagogy and research, rather than meet demands for curricular change with a rushed or prescribed sense of duty; </a:t>
            </a:r>
          </a:p>
          <a:p>
            <a:pPr marL="18288" indent="0">
              <a:buNone/>
            </a:pPr>
            <a:r>
              <a:rPr lang="en-US" dirty="0">
                <a:effectLst/>
              </a:rPr>
              <a:t> </a:t>
            </a:r>
          </a:p>
          <a:p>
            <a:r>
              <a:rPr lang="en-US" dirty="0">
                <a:effectLst/>
              </a:rPr>
              <a:t>define clear expectations and support for Fellows, thereby allaying fears of being over-burdened; </a:t>
            </a:r>
          </a:p>
          <a:p>
            <a:pPr marL="18288" indent="0">
              <a:buNone/>
            </a:pPr>
            <a:r>
              <a:rPr lang="en-US" dirty="0">
                <a:effectLst/>
              </a:rPr>
              <a:t> </a:t>
            </a:r>
          </a:p>
          <a:p>
            <a:r>
              <a:rPr lang="en-US" dirty="0">
                <a:effectLst/>
              </a:rPr>
              <a:t>invite the Fellows to share publicly, each spring, their innovative ideas for increasing connection and mutual understanding on our campus; </a:t>
            </a:r>
            <a:br>
              <a:rPr lang="en-US" dirty="0">
                <a:effectLst/>
              </a:rPr>
            </a:br>
            <a:br>
              <a:rPr lang="en-US" dirty="0">
                <a:effectLst/>
              </a:rPr>
            </a:br>
            <a:r>
              <a:rPr lang="en-US" dirty="0">
                <a:effectLst/>
              </a:rPr>
              <a:t> </a:t>
            </a:r>
          </a:p>
          <a:p>
            <a:r>
              <a:rPr lang="en-US" dirty="0">
                <a:effectLst/>
              </a:rPr>
              <a:t>create, after the pilot year, a cohort who would guide future Fellows in a reciprocal mentoring capacity and who would broaden interest in curricular and programmatic change across the campus community. </a:t>
            </a:r>
          </a:p>
        </p:txBody>
      </p:sp>
      <p:sp>
        <p:nvSpPr>
          <p:cNvPr id="3" name="Title 2">
            <a:extLst>
              <a:ext uri="{FF2B5EF4-FFF2-40B4-BE49-F238E27FC236}">
                <a16:creationId xmlns:a16="http://schemas.microsoft.com/office/drawing/2014/main" id="{D738B491-4D20-A24F-A669-7D3262EF151D}"/>
              </a:ext>
            </a:extLst>
          </p:cNvPr>
          <p:cNvSpPr>
            <a:spLocks noGrp="1"/>
          </p:cNvSpPr>
          <p:nvPr>
            <p:ph type="title"/>
          </p:nvPr>
        </p:nvSpPr>
        <p:spPr>
          <a:xfrm>
            <a:off x="777240" y="685802"/>
            <a:ext cx="7543800" cy="759940"/>
          </a:xfrm>
        </p:spPr>
        <p:txBody>
          <a:bodyPr/>
          <a:lstStyle/>
          <a:p>
            <a:r>
              <a:rPr lang="en-US" dirty="0"/>
              <a:t>By creating a cohort we</a:t>
            </a:r>
          </a:p>
        </p:txBody>
      </p:sp>
    </p:spTree>
    <p:extLst>
      <p:ext uri="{BB962C8B-B14F-4D97-AF65-F5344CB8AC3E}">
        <p14:creationId xmlns:p14="http://schemas.microsoft.com/office/powerpoint/2010/main" val="365200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1735F7-7B3C-D047-8656-22C94579E010}"/>
              </a:ext>
            </a:extLst>
          </p:cNvPr>
          <p:cNvSpPr>
            <a:spLocks noGrp="1"/>
          </p:cNvSpPr>
          <p:nvPr>
            <p:ph idx="1"/>
          </p:nvPr>
        </p:nvSpPr>
        <p:spPr/>
        <p:txBody>
          <a:bodyPr/>
          <a:lstStyle/>
          <a:p>
            <a:r>
              <a:rPr lang="en-US" dirty="0">
                <a:effectLst/>
                <a:hlinkClick r:id="rId2"/>
              </a:rPr>
              <a:t>https://docs.google.com/forms/d/1ZwFCYScbOvnaf9MnaZ-P1YDdgNHa4L45SmhAi4KQJN0/edit</a:t>
            </a:r>
            <a:endParaRPr lang="en-US" dirty="0"/>
          </a:p>
        </p:txBody>
      </p:sp>
      <p:sp>
        <p:nvSpPr>
          <p:cNvPr id="3" name="Title 2">
            <a:extLst>
              <a:ext uri="{FF2B5EF4-FFF2-40B4-BE49-F238E27FC236}">
                <a16:creationId xmlns:a16="http://schemas.microsoft.com/office/drawing/2014/main" id="{4E29A1B4-5217-2B4C-85EB-1D1FCCE8315E}"/>
              </a:ext>
            </a:extLst>
          </p:cNvPr>
          <p:cNvSpPr>
            <a:spLocks noGrp="1"/>
          </p:cNvSpPr>
          <p:nvPr>
            <p:ph type="title"/>
          </p:nvPr>
        </p:nvSpPr>
        <p:spPr/>
        <p:txBody>
          <a:bodyPr/>
          <a:lstStyle/>
          <a:p>
            <a:r>
              <a:rPr lang="en-US" dirty="0"/>
              <a:t>DEI Fellows Application 2021-2022</a:t>
            </a:r>
          </a:p>
        </p:txBody>
      </p:sp>
    </p:spTree>
    <p:extLst>
      <p:ext uri="{BB962C8B-B14F-4D97-AF65-F5344CB8AC3E}">
        <p14:creationId xmlns:p14="http://schemas.microsoft.com/office/powerpoint/2010/main" val="63639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1"/>
            <a:ext cx="7315200" cy="4336960"/>
          </a:xfrm>
        </p:spPr>
        <p:txBody>
          <a:bodyPr>
            <a:normAutofit/>
          </a:bodyPr>
          <a:lstStyle/>
          <a:p>
            <a:r>
              <a:rPr lang="en-US" dirty="0"/>
              <a:t>April Coughlin</a:t>
            </a:r>
          </a:p>
          <a:p>
            <a:r>
              <a:rPr lang="en-US" dirty="0"/>
              <a:t>Andrea Frank</a:t>
            </a:r>
          </a:p>
          <a:p>
            <a:r>
              <a:rPr lang="en-US" dirty="0"/>
              <a:t>Kathy Goodell</a:t>
            </a:r>
          </a:p>
          <a:p>
            <a:r>
              <a:rPr lang="en-US" dirty="0"/>
              <a:t>Jack L. Harris</a:t>
            </a:r>
          </a:p>
          <a:p>
            <a:r>
              <a:rPr lang="en-US" dirty="0"/>
              <a:t>Shannon </a:t>
            </a:r>
            <a:r>
              <a:rPr lang="en-US" dirty="0" err="1"/>
              <a:t>McManimon</a:t>
            </a:r>
            <a:endParaRPr lang="en-US" dirty="0"/>
          </a:p>
          <a:p>
            <a:r>
              <a:rPr lang="en-US" dirty="0"/>
              <a:t>Lisa Mitten</a:t>
            </a:r>
          </a:p>
          <a:p>
            <a:r>
              <a:rPr lang="en-US" dirty="0"/>
              <a:t>Nadia </a:t>
            </a:r>
            <a:r>
              <a:rPr lang="en-US" dirty="0" err="1"/>
              <a:t>Sablin</a:t>
            </a:r>
            <a:endParaRPr lang="en-US" dirty="0"/>
          </a:p>
          <a:p>
            <a:r>
              <a:rPr lang="en-US" dirty="0"/>
              <a:t>Erica Wagner</a:t>
            </a:r>
          </a:p>
          <a:p>
            <a:r>
              <a:rPr lang="en-US" dirty="0"/>
              <a:t>Lori </a:t>
            </a:r>
            <a:r>
              <a:rPr lang="en-US" dirty="0" err="1"/>
              <a:t>Ahava</a:t>
            </a:r>
            <a:r>
              <a:rPr lang="en-US" dirty="0"/>
              <a:t> </a:t>
            </a:r>
            <a:r>
              <a:rPr lang="en-US" dirty="0" err="1"/>
              <a:t>Wynters</a:t>
            </a:r>
            <a:endParaRPr lang="en-US" dirty="0"/>
          </a:p>
          <a:p>
            <a:r>
              <a:rPr lang="en-US" dirty="0"/>
              <a:t>Joel Oppenheimer</a:t>
            </a:r>
          </a:p>
          <a:p>
            <a:r>
              <a:rPr lang="en-US" dirty="0"/>
              <a:t>Nina </a:t>
            </a:r>
            <a:r>
              <a:rPr lang="en-US" dirty="0" err="1"/>
              <a:t>Jecker</a:t>
            </a:r>
            <a:r>
              <a:rPr lang="en-US" dirty="0"/>
              <a:t>-Byrne</a:t>
            </a:r>
          </a:p>
        </p:txBody>
      </p:sp>
      <p:sp>
        <p:nvSpPr>
          <p:cNvPr id="3" name="Title 2"/>
          <p:cNvSpPr>
            <a:spLocks noGrp="1"/>
          </p:cNvSpPr>
          <p:nvPr>
            <p:ph type="title"/>
          </p:nvPr>
        </p:nvSpPr>
        <p:spPr/>
        <p:txBody>
          <a:bodyPr/>
          <a:lstStyle/>
          <a:p>
            <a:r>
              <a:rPr lang="en-US" dirty="0"/>
              <a:t>DEI Fellows 2020-1</a:t>
            </a:r>
          </a:p>
        </p:txBody>
      </p:sp>
    </p:spTree>
    <p:extLst>
      <p:ext uri="{BB962C8B-B14F-4D97-AF65-F5344CB8AC3E}">
        <p14:creationId xmlns:p14="http://schemas.microsoft.com/office/powerpoint/2010/main" val="619233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effectLst/>
              </a:rPr>
              <a:t>Inauguration of yearly Disability Studies Lecture (first lecture: Prof. Simi Linton, a founder in the field, on 31</a:t>
            </a:r>
            <a:r>
              <a:rPr lang="en-US" baseline="30000" dirty="0">
                <a:effectLst/>
              </a:rPr>
              <a:t>st</a:t>
            </a:r>
            <a:r>
              <a:rPr lang="en-US" dirty="0">
                <a:effectLst/>
              </a:rPr>
              <a:t> March 2021 – 95 attendees at 1pm on a Wednesday!!)</a:t>
            </a:r>
          </a:p>
          <a:p>
            <a:r>
              <a:rPr lang="en-US" dirty="0">
                <a:effectLst/>
              </a:rPr>
              <a:t>Student panel on Disability Studies: April 19</a:t>
            </a:r>
            <a:r>
              <a:rPr lang="en-US" baseline="30000" dirty="0">
                <a:effectLst/>
              </a:rPr>
              <a:t>th</a:t>
            </a:r>
            <a:r>
              <a:rPr lang="en-US" dirty="0">
                <a:effectLst/>
              </a:rPr>
              <a:t> 6-7.30pm (nearly 100 attendees)</a:t>
            </a:r>
          </a:p>
          <a:p>
            <a:r>
              <a:rPr lang="en-US" dirty="0">
                <a:effectLst/>
              </a:rPr>
              <a:t>Working on development of Disability Studies Minor</a:t>
            </a:r>
          </a:p>
          <a:p>
            <a:endParaRPr lang="en-US" dirty="0"/>
          </a:p>
        </p:txBody>
      </p:sp>
      <p:sp>
        <p:nvSpPr>
          <p:cNvPr id="3" name="Title 2"/>
          <p:cNvSpPr>
            <a:spLocks noGrp="1"/>
          </p:cNvSpPr>
          <p:nvPr>
            <p:ph type="title"/>
          </p:nvPr>
        </p:nvSpPr>
        <p:spPr/>
        <p:txBody>
          <a:bodyPr/>
          <a:lstStyle/>
          <a:p>
            <a:r>
              <a:rPr lang="en-US" dirty="0"/>
              <a:t>April Coughlin</a:t>
            </a:r>
            <a:br>
              <a:rPr lang="en-US" dirty="0"/>
            </a:br>
            <a:r>
              <a:rPr lang="en-US" sz="2000" dirty="0"/>
              <a:t>Department of Teaching and Learning</a:t>
            </a:r>
            <a:br>
              <a:rPr lang="en-US" dirty="0"/>
            </a:br>
            <a:endParaRPr lang="en-US" dirty="0"/>
          </a:p>
        </p:txBody>
      </p:sp>
    </p:spTree>
    <p:extLst>
      <p:ext uri="{BB962C8B-B14F-4D97-AF65-F5344CB8AC3E}">
        <p14:creationId xmlns:p14="http://schemas.microsoft.com/office/powerpoint/2010/main" val="258904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38D46B-E926-E543-B7C8-F5A3D01C992B}"/>
              </a:ext>
            </a:extLst>
          </p:cNvPr>
          <p:cNvSpPr>
            <a:spLocks noGrp="1"/>
          </p:cNvSpPr>
          <p:nvPr>
            <p:ph idx="1"/>
          </p:nvPr>
        </p:nvSpPr>
        <p:spPr>
          <a:xfrm>
            <a:off x="2133600" y="540913"/>
            <a:ext cx="6096000" cy="3802487"/>
          </a:xfrm>
        </p:spPr>
        <p:txBody>
          <a:bodyPr>
            <a:normAutofit fontScale="70000" lnSpcReduction="20000"/>
          </a:bodyPr>
          <a:lstStyle/>
          <a:p>
            <a:r>
              <a:rPr lang="en-US" dirty="0">
                <a:effectLst/>
              </a:rPr>
              <a:t>Established Art Department DEI committee which is working on a number of initiatives including diversifying student and faculty body, listening to student and alumni experiences, revising the Minor in Art, revising acceptance requirements, and others. </a:t>
            </a:r>
          </a:p>
          <a:p>
            <a:r>
              <a:rPr lang="en-US" dirty="0">
                <a:effectLst/>
              </a:rPr>
              <a:t>Photography Program: revising our curriculum and working toward more adjunct diversity. Actively diversified artist examples and themes and writers discussed in class. In the Contemporary Issues course, assignments and class discussions focused on different dimensions of racism and social justice</a:t>
            </a:r>
          </a:p>
          <a:p>
            <a:r>
              <a:rPr lang="en-US" dirty="0">
                <a:effectLst/>
              </a:rPr>
              <a:t>Alumni listening session for the Photography Program</a:t>
            </a:r>
          </a:p>
          <a:p>
            <a:r>
              <a:rPr lang="en-US" dirty="0">
                <a:effectLst/>
              </a:rPr>
              <a:t>Brought 12 artists of color as guest speakers to the Photo program this school year and updated </a:t>
            </a:r>
            <a:r>
              <a:rPr lang="en-US" i="1" dirty="0">
                <a:effectLst/>
              </a:rPr>
              <a:t>all </a:t>
            </a:r>
            <a:r>
              <a:rPr lang="en-US" dirty="0">
                <a:effectLst/>
              </a:rPr>
              <a:t>our course lectures and readings to include at least 50% non-white and non-western artists and writers.</a:t>
            </a:r>
          </a:p>
          <a:p>
            <a:r>
              <a:rPr lang="en-US" dirty="0">
                <a:effectLst/>
              </a:rPr>
              <a:t>Inauguration of the Eddy Project (International Mother Language Day, February 19</a:t>
            </a:r>
            <a:r>
              <a:rPr lang="en-US" baseline="30000" dirty="0">
                <a:effectLst/>
              </a:rPr>
              <a:t>th</a:t>
            </a:r>
            <a:r>
              <a:rPr lang="en-US" dirty="0">
                <a:effectLst/>
              </a:rPr>
              <a:t> and “Stuck”: an FDC workshop thinking through being stuck).</a:t>
            </a:r>
          </a:p>
          <a:p>
            <a:endParaRPr lang="en-US" dirty="0"/>
          </a:p>
        </p:txBody>
      </p:sp>
      <p:sp>
        <p:nvSpPr>
          <p:cNvPr id="3" name="Title 2">
            <a:extLst>
              <a:ext uri="{FF2B5EF4-FFF2-40B4-BE49-F238E27FC236}">
                <a16:creationId xmlns:a16="http://schemas.microsoft.com/office/drawing/2014/main" id="{D8F06100-D5FC-CA4F-8AFD-F9FC0EBE5C3A}"/>
              </a:ext>
            </a:extLst>
          </p:cNvPr>
          <p:cNvSpPr>
            <a:spLocks noGrp="1"/>
          </p:cNvSpPr>
          <p:nvPr>
            <p:ph type="title"/>
          </p:nvPr>
        </p:nvSpPr>
        <p:spPr/>
        <p:txBody>
          <a:bodyPr/>
          <a:lstStyle/>
          <a:p>
            <a:r>
              <a:rPr lang="en-US" dirty="0"/>
              <a:t>Andrea Frank and Nadia </a:t>
            </a:r>
            <a:r>
              <a:rPr lang="en-US" dirty="0" err="1"/>
              <a:t>Sablin</a:t>
            </a:r>
            <a:br>
              <a:rPr lang="en-US" dirty="0"/>
            </a:br>
            <a:r>
              <a:rPr lang="en-US" sz="2000" dirty="0"/>
              <a:t>Department of Art</a:t>
            </a:r>
          </a:p>
        </p:txBody>
      </p:sp>
    </p:spTree>
    <p:extLst>
      <p:ext uri="{BB962C8B-B14F-4D97-AF65-F5344CB8AC3E}">
        <p14:creationId xmlns:p14="http://schemas.microsoft.com/office/powerpoint/2010/main" val="244235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B68C85-5272-F842-8F64-7887CC4CEDA1}"/>
              </a:ext>
            </a:extLst>
          </p:cNvPr>
          <p:cNvSpPr>
            <a:spLocks noGrp="1"/>
          </p:cNvSpPr>
          <p:nvPr>
            <p:ph idx="1"/>
          </p:nvPr>
        </p:nvSpPr>
        <p:spPr/>
        <p:txBody>
          <a:bodyPr>
            <a:normAutofit lnSpcReduction="10000"/>
          </a:bodyPr>
          <a:lstStyle/>
          <a:p>
            <a:r>
              <a:rPr lang="en-US" dirty="0"/>
              <a:t>Revised curricula: </a:t>
            </a:r>
            <a:r>
              <a:rPr lang="en-US" dirty="0">
                <a:effectLst/>
              </a:rPr>
              <a:t>course lectures and readings to include at least 50% non-white and non-western artists and writers.</a:t>
            </a:r>
          </a:p>
          <a:p>
            <a:r>
              <a:rPr lang="en-US" dirty="0">
                <a:effectLst/>
              </a:rPr>
              <a:t>Painting and drawing area has added an adjunct faculty member of color. </a:t>
            </a:r>
          </a:p>
          <a:p>
            <a:r>
              <a:rPr lang="en-US" dirty="0">
                <a:effectLst/>
              </a:rPr>
              <a:t>Working as a member of a gallery in NYC which works to represent works of art by artists of color and underrepresented communities. We also run a program called Deep Field where we mentor artists and at least half artists of color.</a:t>
            </a:r>
          </a:p>
          <a:p>
            <a:endParaRPr lang="en-US" dirty="0"/>
          </a:p>
        </p:txBody>
      </p:sp>
      <p:sp>
        <p:nvSpPr>
          <p:cNvPr id="3" name="Title 2">
            <a:extLst>
              <a:ext uri="{FF2B5EF4-FFF2-40B4-BE49-F238E27FC236}">
                <a16:creationId xmlns:a16="http://schemas.microsoft.com/office/drawing/2014/main" id="{18AD44E0-AA7E-6A43-8FC0-AAC24210EEE9}"/>
              </a:ext>
            </a:extLst>
          </p:cNvPr>
          <p:cNvSpPr>
            <a:spLocks noGrp="1"/>
          </p:cNvSpPr>
          <p:nvPr>
            <p:ph type="title"/>
          </p:nvPr>
        </p:nvSpPr>
        <p:spPr/>
        <p:txBody>
          <a:bodyPr/>
          <a:lstStyle/>
          <a:p>
            <a:r>
              <a:rPr lang="en-US" dirty="0"/>
              <a:t>Kathy Goodell</a:t>
            </a:r>
            <a:br>
              <a:rPr lang="en-US" dirty="0"/>
            </a:br>
            <a:r>
              <a:rPr lang="en-US" sz="2000" dirty="0"/>
              <a:t>Department of Art</a:t>
            </a:r>
          </a:p>
        </p:txBody>
      </p:sp>
    </p:spTree>
    <p:extLst>
      <p:ext uri="{BB962C8B-B14F-4D97-AF65-F5344CB8AC3E}">
        <p14:creationId xmlns:p14="http://schemas.microsoft.com/office/powerpoint/2010/main" val="196499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375352-2934-0B41-822F-3E763333D43E}"/>
              </a:ext>
            </a:extLst>
          </p:cNvPr>
          <p:cNvSpPr>
            <a:spLocks noGrp="1"/>
          </p:cNvSpPr>
          <p:nvPr>
            <p:ph idx="1"/>
          </p:nvPr>
        </p:nvSpPr>
        <p:spPr/>
        <p:txBody>
          <a:bodyPr/>
          <a:lstStyle/>
          <a:p>
            <a:r>
              <a:rPr lang="en-US" dirty="0"/>
              <a:t>Creation of a library guide </a:t>
            </a:r>
            <a:r>
              <a:rPr lang="en-US" dirty="0">
                <a:effectLst/>
              </a:rPr>
              <a:t>on Race and the Global Promotional Industries </a:t>
            </a:r>
          </a:p>
          <a:p>
            <a:r>
              <a:rPr lang="en-US" dirty="0">
                <a:effectLst/>
              </a:rPr>
              <a:t>Creation of Zotero library collection on Race and the Global Promotional Industries </a:t>
            </a:r>
            <a:endParaRPr lang="en-US" dirty="0"/>
          </a:p>
        </p:txBody>
      </p:sp>
      <p:sp>
        <p:nvSpPr>
          <p:cNvPr id="3" name="Title 2">
            <a:extLst>
              <a:ext uri="{FF2B5EF4-FFF2-40B4-BE49-F238E27FC236}">
                <a16:creationId xmlns:a16="http://schemas.microsoft.com/office/drawing/2014/main" id="{B73A91AE-1C51-2E4B-80D7-5162904977E6}"/>
              </a:ext>
            </a:extLst>
          </p:cNvPr>
          <p:cNvSpPr>
            <a:spLocks noGrp="1"/>
          </p:cNvSpPr>
          <p:nvPr>
            <p:ph type="title"/>
          </p:nvPr>
        </p:nvSpPr>
        <p:spPr/>
        <p:txBody>
          <a:bodyPr/>
          <a:lstStyle/>
          <a:p>
            <a:r>
              <a:rPr lang="en-US" dirty="0"/>
              <a:t>Jack L. Harris</a:t>
            </a:r>
            <a:br>
              <a:rPr lang="en-US" dirty="0"/>
            </a:br>
            <a:r>
              <a:rPr lang="en-US" sz="2000" dirty="0"/>
              <a:t>Department of Communication</a:t>
            </a:r>
          </a:p>
        </p:txBody>
      </p:sp>
    </p:spTree>
    <p:extLst>
      <p:ext uri="{BB962C8B-B14F-4D97-AF65-F5344CB8AC3E}">
        <p14:creationId xmlns:p14="http://schemas.microsoft.com/office/powerpoint/2010/main" val="87960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CC88D4-1463-2441-AEE3-4160BD3D927A}"/>
              </a:ext>
            </a:extLst>
          </p:cNvPr>
          <p:cNvSpPr>
            <a:spLocks noGrp="1"/>
          </p:cNvSpPr>
          <p:nvPr>
            <p:ph idx="1"/>
          </p:nvPr>
        </p:nvSpPr>
        <p:spPr>
          <a:xfrm>
            <a:off x="777240" y="685801"/>
            <a:ext cx="7452360" cy="4190999"/>
          </a:xfrm>
        </p:spPr>
        <p:txBody>
          <a:bodyPr>
            <a:normAutofit fontScale="70000" lnSpcReduction="20000"/>
          </a:bodyPr>
          <a:lstStyle/>
          <a:p>
            <a:r>
              <a:rPr lang="en-US" dirty="0">
                <a:effectLst/>
              </a:rPr>
              <a:t>Submitted revisions to the Humanistic/Multicultural Education master's program, further clarifying our centering in DEI approaches. This includes a programmatic name change, three new courses, and minor title and description revisions to multiple courses.</a:t>
            </a:r>
          </a:p>
          <a:p>
            <a:r>
              <a:rPr lang="en-US" dirty="0">
                <a:effectLst/>
              </a:rPr>
              <a:t>Designed a new course, </a:t>
            </a:r>
            <a:r>
              <a:rPr lang="en-US" dirty="0" err="1">
                <a:effectLst/>
              </a:rPr>
              <a:t>Antioppressive</a:t>
            </a:r>
            <a:r>
              <a:rPr lang="en-US" dirty="0">
                <a:effectLst/>
              </a:rPr>
              <a:t> Pedagogies and Practices, that I am teaching for the first time this spring. It has been submitted for a permanent course number. The course is designed so that students critically interrogate and plan to change ways in which oppressions are enacted in their school and work settings, which include P12 education, higher education, and nonprofits/advocacy.</a:t>
            </a:r>
          </a:p>
          <a:p>
            <a:r>
              <a:rPr lang="en-US" dirty="0">
                <a:effectLst/>
              </a:rPr>
              <a:t>Co-facilitated or participated on multiple DEI webinars and panels, including facilitating the virtual keynote (in lieu of the 26th annual Multicultural Education Conference) by Dr. Edwin Mayorga: "Praxis of Joy, Healing, and Transformation in the Midst of Dual Pandemics" (November 2020); panelist on "Becoming an Antiracist School of Education" (January 2021); and panelist on "Continuing the Conversation: Antiracism in the Classroom" (February 2021)</a:t>
            </a:r>
            <a:br>
              <a:rPr lang="en-US" dirty="0">
                <a:effectLst/>
              </a:rPr>
            </a:br>
            <a:endParaRPr lang="en-US" dirty="0">
              <a:effectLst/>
            </a:endParaRPr>
          </a:p>
          <a:p>
            <a:r>
              <a:rPr lang="en-US" dirty="0">
                <a:effectLst/>
              </a:rPr>
              <a:t>Participant in weekly </a:t>
            </a:r>
            <a:r>
              <a:rPr lang="en-US" dirty="0" err="1">
                <a:effectLst/>
              </a:rPr>
              <a:t>antioppressive</a:t>
            </a:r>
            <a:r>
              <a:rPr lang="en-US" dirty="0">
                <a:effectLst/>
              </a:rPr>
              <a:t> education meetings, School of Education, fall 2020</a:t>
            </a:r>
            <a:br>
              <a:rPr lang="en-US" dirty="0">
                <a:effectLst/>
              </a:rPr>
            </a:br>
            <a:endParaRPr lang="en-US" dirty="0">
              <a:effectLst/>
            </a:endParaRPr>
          </a:p>
          <a:p>
            <a:r>
              <a:rPr lang="en-US" dirty="0">
                <a:effectLst/>
              </a:rPr>
              <a:t>Working to learn more about and integrate critical disability studies work and framings into my current course offerings.</a:t>
            </a:r>
          </a:p>
          <a:p>
            <a:endParaRPr lang="en-US" dirty="0"/>
          </a:p>
        </p:txBody>
      </p:sp>
      <p:sp>
        <p:nvSpPr>
          <p:cNvPr id="3" name="Title 2">
            <a:extLst>
              <a:ext uri="{FF2B5EF4-FFF2-40B4-BE49-F238E27FC236}">
                <a16:creationId xmlns:a16="http://schemas.microsoft.com/office/drawing/2014/main" id="{111F4A49-0E1B-EF40-8905-6D22F519C0FE}"/>
              </a:ext>
            </a:extLst>
          </p:cNvPr>
          <p:cNvSpPr>
            <a:spLocks noGrp="1"/>
          </p:cNvSpPr>
          <p:nvPr>
            <p:ph type="title"/>
          </p:nvPr>
        </p:nvSpPr>
        <p:spPr>
          <a:xfrm>
            <a:off x="777240" y="4876799"/>
            <a:ext cx="7543800" cy="1150513"/>
          </a:xfrm>
        </p:spPr>
        <p:txBody>
          <a:bodyPr/>
          <a:lstStyle/>
          <a:p>
            <a:br>
              <a:rPr lang="en-US" dirty="0"/>
            </a:br>
            <a:r>
              <a:rPr lang="en-US" dirty="0"/>
              <a:t>Shannon </a:t>
            </a:r>
            <a:r>
              <a:rPr lang="en-US" dirty="0" err="1"/>
              <a:t>McManimon</a:t>
            </a:r>
            <a:br>
              <a:rPr lang="en-US" dirty="0"/>
            </a:br>
            <a:r>
              <a:rPr lang="en-US" sz="2000" dirty="0"/>
              <a:t>Department of Educational Studies &amp; Leadership</a:t>
            </a:r>
          </a:p>
        </p:txBody>
      </p:sp>
    </p:spTree>
    <p:extLst>
      <p:ext uri="{BB962C8B-B14F-4D97-AF65-F5344CB8AC3E}">
        <p14:creationId xmlns:p14="http://schemas.microsoft.com/office/powerpoint/2010/main" val="262604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D805BE-EB6F-704A-A4BA-1C811B75BDBF}"/>
              </a:ext>
            </a:extLst>
          </p:cNvPr>
          <p:cNvSpPr>
            <a:spLocks noGrp="1"/>
          </p:cNvSpPr>
          <p:nvPr>
            <p:ph idx="1"/>
          </p:nvPr>
        </p:nvSpPr>
        <p:spPr>
          <a:xfrm>
            <a:off x="309093" y="685801"/>
            <a:ext cx="7920507" cy="4190999"/>
          </a:xfrm>
        </p:spPr>
        <p:txBody>
          <a:bodyPr>
            <a:normAutofit fontScale="70000" lnSpcReduction="20000"/>
          </a:bodyPr>
          <a:lstStyle/>
          <a:p>
            <a:r>
              <a:rPr lang="en-US" dirty="0">
                <a:effectLst/>
              </a:rPr>
              <a:t>Intentionally and successfully recruited and hired a diverse cohort of Sustainability Ambassadors.  Of the 30 Sustainability Ambassadors in the fall of 2020, over half these students were Hispanic, Asian, Black and/or had multiple races/ethnicities.  Three Sustainability Ambassadors self-identified in response to the gender identity question as non-binary or questioning.  </a:t>
            </a:r>
          </a:p>
          <a:p>
            <a:r>
              <a:rPr lang="en-US" dirty="0">
                <a:effectLst/>
              </a:rPr>
              <a:t>Launched an Intersectional Environmentalism team of Sustainability Ambassadors to examine the way that multiple identities intersect with the environmental movement.  Now, all Sustainability Ambassadors teams intentionally integrate an intersectional approach into their work and examine the way their team's core mission impacts different sectors of society.  For example, in the case study describing the Beyond Plastics team's efforts to reduce single-use plastics at SUNY New Paltz, we articulated the </a:t>
            </a:r>
            <a:r>
              <a:rPr lang="en-US" dirty="0">
                <a:effectLst/>
                <a:hlinkClick r:id="rId2" tooltip="https://newpaltz.edu/sustainability/view-programs-and-progress/beyond-plastics-initiative/case-study-from-plastic-bottles-to-aluminum-cans/"/>
              </a:rPr>
              <a:t>impacts that plastic production, consumption, and disposal</a:t>
            </a:r>
            <a:r>
              <a:rPr lang="en-US" dirty="0">
                <a:effectLst/>
              </a:rPr>
              <a:t> have on low-income communities and communities of color across our country and the world through the lens of Global Goal #10: Reduce Inequalities.  The Carbon Neutrality Team has also framed climate action policies and practices through an anti-racist lens, based on the writings of </a:t>
            </a:r>
            <a:r>
              <a:rPr lang="en-US" dirty="0" err="1">
                <a:effectLst/>
              </a:rPr>
              <a:t>Ibram</a:t>
            </a:r>
            <a:r>
              <a:rPr lang="en-US" dirty="0">
                <a:effectLst/>
              </a:rPr>
              <a:t> X </a:t>
            </a:r>
            <a:r>
              <a:rPr lang="en-US" dirty="0" err="1">
                <a:effectLst/>
              </a:rPr>
              <a:t>Kendi's</a:t>
            </a:r>
            <a:r>
              <a:rPr lang="en-US" dirty="0">
                <a:effectLst/>
              </a:rPr>
              <a:t> </a:t>
            </a:r>
            <a:r>
              <a:rPr lang="en-US" i="1" dirty="0">
                <a:effectLst/>
              </a:rPr>
              <a:t>How to Be an Anti-Racist.  </a:t>
            </a:r>
            <a:endParaRPr lang="en-US" dirty="0">
              <a:effectLst/>
            </a:endParaRPr>
          </a:p>
          <a:p>
            <a:r>
              <a:rPr lang="en-US" dirty="0">
                <a:effectLst/>
              </a:rPr>
              <a:t>Helped to broaden the </a:t>
            </a:r>
            <a:r>
              <a:rPr lang="en-US" dirty="0">
                <a:effectLst/>
                <a:hlinkClick r:id="rId3" tooltip="https://newpaltz.edu/sustainability/find-your-path/for-faculty/sustainability-faculty-learning-community/sustainability-frameworks/"/>
              </a:rPr>
              <a:t>sustainability frameworks</a:t>
            </a:r>
            <a:r>
              <a:rPr lang="en-US" dirty="0">
                <a:effectLst/>
              </a:rPr>
              <a:t> introduced during the first event of the Sustainability Faculty Learning Community, to include perspectives from the environmental justice movement, indigenous rights movement, and Julian Agyeman's just </a:t>
            </a:r>
            <a:r>
              <a:rPr lang="en-US" dirty="0" err="1">
                <a:effectLst/>
              </a:rPr>
              <a:t>sustainabilities</a:t>
            </a:r>
            <a:r>
              <a:rPr lang="en-US" dirty="0">
                <a:effectLst/>
              </a:rPr>
              <a:t> framework.</a:t>
            </a:r>
          </a:p>
          <a:p>
            <a:endParaRPr lang="en-US" dirty="0">
              <a:effectLst/>
            </a:endParaRPr>
          </a:p>
          <a:p>
            <a:endParaRPr lang="en-US" dirty="0"/>
          </a:p>
        </p:txBody>
      </p:sp>
      <p:sp>
        <p:nvSpPr>
          <p:cNvPr id="3" name="Title 2">
            <a:extLst>
              <a:ext uri="{FF2B5EF4-FFF2-40B4-BE49-F238E27FC236}">
                <a16:creationId xmlns:a16="http://schemas.microsoft.com/office/drawing/2014/main" id="{29C71E80-AA61-F848-8266-403E1D5D5C14}"/>
              </a:ext>
            </a:extLst>
          </p:cNvPr>
          <p:cNvSpPr>
            <a:spLocks noGrp="1"/>
          </p:cNvSpPr>
          <p:nvPr>
            <p:ph type="title"/>
          </p:nvPr>
        </p:nvSpPr>
        <p:spPr/>
        <p:txBody>
          <a:bodyPr/>
          <a:lstStyle/>
          <a:p>
            <a:r>
              <a:rPr lang="en-US" dirty="0"/>
              <a:t>Lisa Mitten</a:t>
            </a:r>
            <a:br>
              <a:rPr lang="en-US" dirty="0"/>
            </a:br>
            <a:r>
              <a:rPr lang="en-US" sz="2000" dirty="0"/>
              <a:t>Office of Campus Sustainability </a:t>
            </a:r>
          </a:p>
        </p:txBody>
      </p:sp>
    </p:spTree>
    <p:extLst>
      <p:ext uri="{BB962C8B-B14F-4D97-AF65-F5344CB8AC3E}">
        <p14:creationId xmlns:p14="http://schemas.microsoft.com/office/powerpoint/2010/main" val="816677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A22F49-A5CD-B944-92CF-B27E2BD6787C}"/>
              </a:ext>
            </a:extLst>
          </p:cNvPr>
          <p:cNvSpPr>
            <a:spLocks noGrp="1"/>
          </p:cNvSpPr>
          <p:nvPr>
            <p:ph idx="1"/>
          </p:nvPr>
        </p:nvSpPr>
        <p:spPr/>
        <p:txBody>
          <a:bodyPr/>
          <a:lstStyle/>
          <a:p>
            <a:r>
              <a:rPr lang="en-US" dirty="0">
                <a:effectLst/>
              </a:rPr>
              <a:t>Creation of Capitol Riots Resource Guide for the library </a:t>
            </a:r>
          </a:p>
          <a:p>
            <a:r>
              <a:rPr lang="en-US" dirty="0">
                <a:effectLst/>
              </a:rPr>
              <a:t>Work (with students) alongside Advocacy Housing Kingston (mental health housing).</a:t>
            </a:r>
          </a:p>
          <a:p>
            <a:pPr marL="18288" indent="0">
              <a:buNone/>
            </a:pPr>
            <a:endParaRPr lang="en-US" dirty="0"/>
          </a:p>
        </p:txBody>
      </p:sp>
      <p:sp>
        <p:nvSpPr>
          <p:cNvPr id="3" name="Title 2">
            <a:extLst>
              <a:ext uri="{FF2B5EF4-FFF2-40B4-BE49-F238E27FC236}">
                <a16:creationId xmlns:a16="http://schemas.microsoft.com/office/drawing/2014/main" id="{BFAAAFCA-0673-BC4E-9BAB-DDFACDDE4CC6}"/>
              </a:ext>
            </a:extLst>
          </p:cNvPr>
          <p:cNvSpPr>
            <a:spLocks noGrp="1"/>
          </p:cNvSpPr>
          <p:nvPr>
            <p:ph type="title"/>
          </p:nvPr>
        </p:nvSpPr>
        <p:spPr/>
        <p:txBody>
          <a:bodyPr/>
          <a:lstStyle/>
          <a:p>
            <a:r>
              <a:rPr lang="en-US" dirty="0"/>
              <a:t>Erica Wagner</a:t>
            </a:r>
            <a:br>
              <a:rPr lang="en-US" dirty="0"/>
            </a:br>
            <a:r>
              <a:rPr lang="en-US" sz="2000" dirty="0"/>
              <a:t>Center for Student Engagement</a:t>
            </a:r>
          </a:p>
        </p:txBody>
      </p:sp>
    </p:spTree>
    <p:extLst>
      <p:ext uri="{BB962C8B-B14F-4D97-AF65-F5344CB8AC3E}">
        <p14:creationId xmlns:p14="http://schemas.microsoft.com/office/powerpoint/2010/main" val="2226559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3151</TotalTime>
  <Words>2033</Words>
  <Application>Microsoft Macintosh PowerPoint</Application>
  <PresentationFormat>On-screen Show (4:3)</PresentationFormat>
  <Paragraphs>83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Palatino Linotype</vt:lpstr>
      <vt:lpstr>Wingdings</vt:lpstr>
      <vt:lpstr>Elemental</vt:lpstr>
      <vt:lpstr>      Diversity, Equity and Inclusion Fellows</vt:lpstr>
      <vt:lpstr>DEI Fellows 2020-1</vt:lpstr>
      <vt:lpstr>April Coughlin Department of Teaching and Learning </vt:lpstr>
      <vt:lpstr>Andrea Frank and Nadia Sablin Department of Art</vt:lpstr>
      <vt:lpstr>Kathy Goodell Department of Art</vt:lpstr>
      <vt:lpstr>Jack L. Harris Department of Communication</vt:lpstr>
      <vt:lpstr> Shannon McManimon Department of Educational Studies &amp; Leadership</vt:lpstr>
      <vt:lpstr>Lisa Mitten Office of Campus Sustainability </vt:lpstr>
      <vt:lpstr>Erica Wagner Center for Student Engagement</vt:lpstr>
      <vt:lpstr>Lori Ahava Wynters Department of Educational Studies &amp; Leadership</vt:lpstr>
      <vt:lpstr>Joel Oppenheimer Psychological Counseling Center</vt:lpstr>
      <vt:lpstr>Nina Jecker-Byrne Department of Communication Disorders</vt:lpstr>
      <vt:lpstr>Program Description</vt:lpstr>
      <vt:lpstr>PowerPoint Presentation</vt:lpstr>
      <vt:lpstr>Statement of Purpose</vt:lpstr>
      <vt:lpstr>By creating a cohort we</vt:lpstr>
      <vt:lpstr>DEI Fellows Application 2021-2022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Syntax and Translational Temporality </dc:title>
  <dc:creator>Michelle Woods</dc:creator>
  <cp:lastModifiedBy>Sarah Wyman</cp:lastModifiedBy>
  <cp:revision>45</cp:revision>
  <dcterms:created xsi:type="dcterms:W3CDTF">2016-11-30T17:52:38Z</dcterms:created>
  <dcterms:modified xsi:type="dcterms:W3CDTF">2021-05-18T22:02:58Z</dcterms:modified>
</cp:coreProperties>
</file>