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2"/>
  </p:notesMasterIdLst>
  <p:sldIdLst>
    <p:sldId id="263" r:id="rId5"/>
    <p:sldId id="264" r:id="rId6"/>
    <p:sldId id="257" r:id="rId7"/>
    <p:sldId id="265" r:id="rId8"/>
    <p:sldId id="258" r:id="rId9"/>
    <p:sldId id="270" r:id="rId10"/>
    <p:sldId id="272" r:id="rId11"/>
    <p:sldId id="273" r:id="rId12"/>
    <p:sldId id="274" r:id="rId13"/>
    <p:sldId id="298" r:id="rId14"/>
    <p:sldId id="297" r:id="rId15"/>
    <p:sldId id="275" r:id="rId16"/>
    <p:sldId id="261" r:id="rId17"/>
    <p:sldId id="277" r:id="rId18"/>
    <p:sldId id="267" r:id="rId19"/>
    <p:sldId id="293" r:id="rId20"/>
    <p:sldId id="286" r:id="rId21"/>
    <p:sldId id="278" r:id="rId22"/>
    <p:sldId id="292" r:id="rId23"/>
    <p:sldId id="259" r:id="rId24"/>
    <p:sldId id="280" r:id="rId25"/>
    <p:sldId id="283" r:id="rId26"/>
    <p:sldId id="287" r:id="rId27"/>
    <p:sldId id="281" r:id="rId28"/>
    <p:sldId id="262" r:id="rId29"/>
    <p:sldId id="282" r:id="rId30"/>
    <p:sldId id="291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JhZSvs+yXFvcFGWAWNvUtvs9/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17E63-A1FD-408A-B581-95054E0ECC89}" v="63" dt="2023-10-24T13:14:46.359"/>
    <p1510:client id="{98E71769-AD07-465B-92EA-4F47C584B816}" v="64" dt="2023-10-26T10:34:23.254"/>
    <p1510:client id="{B6664BD0-C508-44C9-BB3C-BB732B28BEFD}" v="1" dt="2023-10-13T21:03:10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23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https://hawksites.newpaltz.edu/dmjnews/production-major-progress-report/</a:t>
            </a:r>
          </a:p>
          <a:p>
            <a:pPr marL="158750" indent="0">
              <a:buNone/>
            </a:pPr>
            <a:r>
              <a:rPr lang="en-US" b="1"/>
              <a:t>The file is also on our shared Teams folder:  https://sunynp.sharepoint.com/:b:/r/sites/dmjteam/Shared%20Documents/General/Advising%20Resources%20to%20Share%20with%20Students/SAMPLE%20DMP%20STUDENT%20PROGRESS%20REPORT.pdf?csf=1&amp;web=1&amp;e=iKoIaC</a:t>
            </a:r>
          </a:p>
          <a:p>
            <a:pPr marL="158750" indent="0">
              <a:buNone/>
            </a:pPr>
            <a:endParaRPr lang="en-US" b="1"/>
          </a:p>
          <a:p>
            <a:endParaRPr lang="en-US"/>
          </a:p>
          <a:p>
            <a:pPr marL="158750" indent="0">
              <a:buNone/>
            </a:pPr>
            <a:r>
              <a:rPr lang="en-US"/>
              <a:t>Point out: </a:t>
            </a:r>
          </a:p>
          <a:p>
            <a:pPr marL="158750" indent="0">
              <a:buNone/>
            </a:pPr>
            <a:r>
              <a:rPr lang="en-US"/>
              <a:t>Grad requirements: 120 total credits, GE, WI, DIVR, LA and Major</a:t>
            </a:r>
          </a:p>
          <a:p>
            <a:pPr marL="158750" indent="0">
              <a:buNone/>
            </a:pPr>
            <a:r>
              <a:rPr lang="en-US"/>
              <a:t>--DMJ offers a few WI options, plus a GE HUMANITIES WI option that </a:t>
            </a:r>
            <a:r>
              <a:rPr lang="en-US" err="1"/>
              <a:t>fulfulls</a:t>
            </a:r>
            <a:r>
              <a:rPr lang="en-US"/>
              <a:t> UD LA and Electives for </a:t>
            </a:r>
            <a:r>
              <a:rPr lang="en-US" err="1"/>
              <a:t>Prodn</a:t>
            </a:r>
            <a:r>
              <a:rPr lang="en-US"/>
              <a:t> and Mgt majors </a:t>
            </a:r>
          </a:p>
          <a:p>
            <a:pPr marL="158750" indent="0">
              <a:buNone/>
            </a:pPr>
            <a:r>
              <a:rPr lang="en-US"/>
              <a:t>--Transfers be aware of UD totals</a:t>
            </a:r>
          </a:p>
          <a:p>
            <a:pPr marL="158750" indent="0">
              <a:buNone/>
            </a:pPr>
            <a:r>
              <a:rPr lang="en-US"/>
              <a:t>--BA vs BS – it’s a quick change we can make in senior year if you don’t have enough to meet the 90 LA before graduation</a:t>
            </a:r>
          </a:p>
          <a:p>
            <a:pPr marL="158750" indent="0">
              <a:buNone/>
            </a:pPr>
            <a:r>
              <a:rPr lang="en-US"/>
              <a:t>(More info here: </a:t>
            </a:r>
          </a:p>
          <a:p>
            <a:pPr marL="158750" indent="0">
              <a:buNone/>
            </a:pPr>
            <a:r>
              <a:rPr lang="en-US"/>
              <a:t>https://hawksites.newpaltz.edu/dmjnews/?s=liberal+arts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https://hawksites.newpaltz.edu/dmjnews/2022/02/14/clear-all-holds/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" name="Google Shape;8;p8"/>
          <p:cNvCxnSpPr/>
          <p:nvPr/>
        </p:nvCxnSpPr>
        <p:spPr>
          <a:xfrm>
            <a:off x="-18704" y="6309498"/>
            <a:ext cx="918972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9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88203" y="6377896"/>
            <a:ext cx="1427147" cy="4035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npinternpack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npbiglis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awksites.newpaltz.edu/dmjne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newpaltz.edu/calenda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wksites.newpaltz.edu/dmjnews/production-major-progress-repor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paltz.edu/ugc/las/digitalmedia_jour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5CFF-6711-4C19-B1EA-1A29214C5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Welcome to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Digital Media &amp; Journalism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Group Advising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C5ED3-C15A-4CE5-AAC3-09C2019E3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We’ll cover what Production, Management and Journalism majors need to know and do to plan your Spring ’24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6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8A37-26D0-4CCD-A497-8BFA144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408818" cy="1378833"/>
          </a:xfrm>
        </p:spPr>
        <p:txBody>
          <a:bodyPr/>
          <a:lstStyle/>
          <a:p>
            <a:r>
              <a:rPr lang="en-US" dirty="0">
                <a:latin typeface="+mn-lt"/>
              </a:rPr>
              <a:t>A Special Topic for Spring: Data Journalism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DA49-B566-4371-8EFB-B727CF93F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SzPts val="2100"/>
              <a:buNone/>
            </a:pPr>
            <a:r>
              <a:rPr lang="en-US" sz="2400" b="1" dirty="0">
                <a:ea typeface="Arial"/>
              </a:rPr>
              <a:t>For Spring 2024, we will offer a special topics course in Data Journalism, open to Journalism, Production and Management majors</a:t>
            </a:r>
          </a:p>
          <a:p>
            <a:pPr marL="0" indent="0">
              <a:buSzPts val="2100"/>
              <a:buNone/>
            </a:pPr>
            <a:endParaRPr lang="en-US" sz="2400" b="1" dirty="0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</a:rPr>
              <a:t>DMJ393 Data for Journalists, 3 credits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endParaRPr lang="en-US" sz="2400" b="1" dirty="0">
              <a:ea typeface="Arial"/>
              <a:sym typeface="Arial"/>
            </a:endParaRPr>
          </a:p>
          <a:p>
            <a:pPr marL="0" indent="0">
              <a:buSzPts val="2100"/>
              <a:buNone/>
            </a:pPr>
            <a:endParaRPr lang="en-US" sz="2400" b="1" dirty="0">
              <a:ea typeface="Arial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  <a:sym typeface="Arial"/>
              </a:rPr>
              <a:t>For Journalism majors, this course will fulfill a “Genre”</a:t>
            </a:r>
            <a:endParaRPr lang="en-US" sz="2400" b="1" dirty="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5A26F-1CA3-A47A-1A8F-D9A3B3DE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5" y="4007736"/>
            <a:ext cx="8197912" cy="5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8A37-26D0-4CCD-A497-8BFA144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582"/>
            <a:ext cx="8119424" cy="1016354"/>
          </a:xfrm>
        </p:spPr>
        <p:txBody>
          <a:bodyPr/>
          <a:lstStyle/>
          <a:p>
            <a:r>
              <a:rPr lang="en-US" dirty="0">
                <a:latin typeface="+mn-lt"/>
              </a:rPr>
              <a:t>Electives for Spring  </a:t>
            </a:r>
            <a:r>
              <a:rPr lang="en-US" sz="2400" dirty="0">
                <a:latin typeface="+mn-lt"/>
              </a:rPr>
              <a:t>(prerequisites in parentheses)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DA49-B566-4371-8EFB-B727CF93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82" y="1018095"/>
            <a:ext cx="8974318" cy="515886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DMJ300 Photojournalism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DMJ310 Media &amp; Diversity      (DMJ101)</a:t>
            </a:r>
            <a:endParaRPr lang="en-US" sz="2400" b="1" dirty="0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  <a:sym typeface="Arial"/>
              </a:rPr>
              <a:t>DMJ331 History of American TV    (DMJ101)</a:t>
            </a:r>
            <a:endParaRPr lang="en-US" sz="2400" b="1" dirty="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DMJ333 Podcasting    (DMP &amp; JRN majors)</a:t>
            </a:r>
            <a:endParaRPr lang="en-US" sz="2400" b="1" dirty="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DMJ343 Media Criticism &amp; Aesthetics   (WI)</a:t>
            </a:r>
            <a:endParaRPr lang="en-US" sz="2400" b="1" dirty="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DMJ347 Media Ethics</a:t>
            </a:r>
            <a:endParaRPr lang="en-US" sz="2400" b="1" dirty="0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  <a:sym typeface="Arial"/>
              </a:rPr>
              <a:t>DMJ373 Reel Women: Women in Film     (DMJ101)</a:t>
            </a:r>
            <a:endParaRPr lang="en-US" sz="2400" b="1" dirty="0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  <a:sym typeface="Arial"/>
              </a:rPr>
              <a:t>DMJ391 Screenwriting </a:t>
            </a: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</a:rPr>
              <a:t>DMJ393 Data for Journalists</a:t>
            </a: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  <a:sym typeface="Arial"/>
              </a:rPr>
              <a:t>DMJ432 Media &amp; Popular Culture (WI, DMJ101) </a:t>
            </a:r>
            <a:endParaRPr lang="en-US" sz="2400" b="1" dirty="0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 dirty="0">
                <a:ea typeface="Arial"/>
                <a:sym typeface="Arial"/>
              </a:rPr>
              <a:t>DMJ452 Mass Media Law </a:t>
            </a:r>
            <a:endParaRPr lang="en-US"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DMJ470 Ottaway Seminar (JRN, Juniors/Seniors)</a:t>
            </a:r>
            <a:endParaRPr lang="en-US" sz="2400" b="1" dirty="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dirty="0">
                <a:ea typeface="Arial"/>
                <a:sym typeface="Arial"/>
              </a:rPr>
              <a:t>DMJ475 Picture Culture (WI)</a:t>
            </a:r>
            <a:endParaRPr lang="en-US"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9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4F43-929B-43CE-B339-2F25E3A3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Amazing </a:t>
            </a:r>
            <a:r>
              <a:rPr lang="en-US" b="1"/>
              <a:t>Extracurriculars</a:t>
            </a:r>
            <a:r>
              <a:rPr lang="en-US"/>
              <a:t>/Open to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1EE21-3048-44B6-84D4-DFEDE558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>
                <a:latin typeface="Arial"/>
                <a:cs typeface="Arial"/>
              </a:rPr>
              <a:t>An opportunity to practice what you're learning or try something new.</a:t>
            </a:r>
          </a:p>
          <a:p>
            <a:pPr marL="114300" indent="0">
              <a:buNone/>
            </a:pPr>
            <a:endParaRPr lang="en-US" sz="280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New Paltz Oracle </a:t>
            </a:r>
            <a:endParaRPr lang="en-US" sz="2800"/>
          </a:p>
          <a:p>
            <a:r>
              <a:rPr lang="en-US" sz="2800" dirty="0">
                <a:latin typeface="Arial"/>
                <a:cs typeface="Arial"/>
              </a:rPr>
              <a:t>The Teller magazine</a:t>
            </a:r>
            <a:endParaRPr lang="en-US" sz="2800"/>
          </a:p>
          <a:p>
            <a:r>
              <a:rPr lang="en-US" sz="2800" dirty="0">
                <a:latin typeface="Arial"/>
                <a:cs typeface="Arial"/>
              </a:rPr>
              <a:t>WFNP Radio</a:t>
            </a:r>
            <a:endParaRPr lang="en-US" sz="2800"/>
          </a:p>
          <a:p>
            <a:r>
              <a:rPr lang="en-US" sz="2800" dirty="0">
                <a:latin typeface="Arial"/>
                <a:cs typeface="Arial"/>
              </a:rPr>
              <a:t>Hawk Studios (TV station)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Blogs, zines, etc. </a:t>
            </a:r>
          </a:p>
          <a:p>
            <a:r>
              <a:rPr lang="en-US" sz="2800" dirty="0">
                <a:latin typeface="Arial"/>
                <a:cs typeface="Arial"/>
              </a:rPr>
              <a:t>Media Society (hosts Media Day May 11!) </a:t>
            </a:r>
          </a:p>
        </p:txBody>
      </p:sp>
    </p:spTree>
    <p:extLst>
      <p:ext uri="{BB962C8B-B14F-4D97-AF65-F5344CB8AC3E}">
        <p14:creationId xmlns:p14="http://schemas.microsoft.com/office/powerpoint/2010/main" val="409351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0" y="95495"/>
            <a:ext cx="88944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Internships are Mandatory for DMJ Majors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386862" y="890954"/>
            <a:ext cx="8128488" cy="52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Once you have: 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▪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60 total credits  (junior or senior)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indent="-355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▪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30 credits at SUNY New Paltz 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indent="-355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▪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18 credits in the major (in progress or completed)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2.5+ GPA</a:t>
            </a:r>
            <a:br>
              <a:rPr lang="en-US" sz="2000" dirty="0">
                <a:latin typeface="Arial"/>
                <a:ea typeface="Arial"/>
                <a:cs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Then, APPLY FOR CERTIFICATION to look for an internship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  <a:hlinkClick r:id="rId3"/>
              </a:rPr>
              <a:t>tinyurl.com/npinternpacket</a:t>
            </a:r>
            <a:endParaRPr lang="en-US"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buSzPts val="2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Do this as soon as you meet the criteria, but before the 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0" indent="0">
              <a:lnSpc>
                <a:spcPct val="80000"/>
              </a:lnSpc>
              <a:buSzPts val="2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aseline="30000" dirty="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Friday in November for Spring; 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aseline="30000" dirty="0"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Friday in April for Summer or Fall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Once you are ELIGIBLE to seek an internship, begin your search: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Instagram @npcommedia, Handshake, the BIG List:</a:t>
            </a:r>
            <a:br>
              <a:rPr lang="en-US" sz="2000" dirty="0">
                <a:latin typeface="Arial"/>
                <a:ea typeface="Arial"/>
                <a:cs typeface="Arial"/>
              </a:rPr>
            </a:br>
            <a:endParaRPr lang="en-US" sz="20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buSzPts val="21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  <a:hlinkClick r:id="rId4"/>
              </a:rPr>
              <a:t>tinyurl.com/npbiglist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 </a:t>
            </a:r>
            <a:endParaRPr lang="en-US" sz="2000" b="1" dirty="0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br>
              <a:rPr lang="en-US" sz="2000" dirty="0">
                <a:latin typeface="Arial"/>
                <a:ea typeface="Arial"/>
                <a:cs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Get placement approved by Internship Coordinator Nancy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Heiz</a:t>
            </a:r>
            <a:endParaRPr sz="2000" dirty="0" err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F28A-672C-47B0-919F-D408C94F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83128"/>
            <a:ext cx="8182841" cy="160756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The Legislative Gazette in Albany </a:t>
            </a:r>
            <a:r>
              <a:rPr lang="en-US" dirty="0">
                <a:latin typeface="+mn-lt"/>
              </a:rPr>
              <a:t>is the premier DMJ  internship open to all majors </a:t>
            </a:r>
            <a:r>
              <a:rPr lang="en-US" dirty="0">
                <a:latin typeface="+mn-lt"/>
                <a:cs typeface="Arial"/>
              </a:rPr>
              <a:t>(and scholarships are available)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6D45E-75B6-4C77-99F1-2F5B58C5A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F0A15AB-92E9-4929-BF2F-98123650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33" y="2940111"/>
            <a:ext cx="5333333" cy="977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178C8-9E9C-4441-B1E1-A2496BA3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187"/>
            <a:ext cx="9144000" cy="45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489D58-5AEC-4CD0-A97F-4DDDED602F2F}"/>
              </a:ext>
            </a:extLst>
          </p:cNvPr>
          <p:cNvSpPr txBox="1">
            <a:spLocks/>
          </p:cNvSpPr>
          <p:nvPr/>
        </p:nvSpPr>
        <p:spPr>
          <a:xfrm>
            <a:off x="628650" y="1338606"/>
            <a:ext cx="7524663" cy="526015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Television: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ABC, NBC, CBS, MTV, Viacom, Comedy Central (The Daily Show, The Colbert Report), Adult Swim, Time Warner Cable,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AMCtv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IFCtv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Discovery Channel, and many others 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Radio: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NYC Radio Market, SiriusXM, Hudson Valley Radio Market (Townsquare Media, iHeart Radio, Radio Woodstock, Radio Kingston), various genres and responsibilities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Film: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40 Acres and a Mule (Spike Lee), BCDF Productions (films such as ‘Peace Love and Misunderstanding’ and ‘Higher Ground’), Mandalay Film, numerous independent films and production companies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Digital Media: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Hearst Digital (Esquire, Cosmo, etc.), NBC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iLearn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Refinery29, Vox, Mashable and other web video companies/branches </a:t>
            </a:r>
          </a:p>
          <a:p>
            <a:pPr lvl="1"/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Publications: The Legislative Gazette,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Hudson Valley Magazine, Chronogram, Journal News, LI Herald,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CAEA6-F454-432F-8A65-75F1FF88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required internship, there are lots of opportunities for DMJ majors: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You’ll find many answers on our 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latin typeface="Arial"/>
                <a:ea typeface="Arial"/>
                <a:cs typeface="Arial"/>
                <a:sym typeface="Arial"/>
              </a:rPr>
              <a:t>DMJ News </a:t>
            </a:r>
            <a:r>
              <a:rPr lang="en-US" b="1" err="1">
                <a:latin typeface="Arial"/>
                <a:ea typeface="Arial"/>
                <a:cs typeface="Arial"/>
                <a:sym typeface="Arial"/>
              </a:rPr>
              <a:t>Hawksite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DMJ News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site – You’ll find answers to common questions like how to declare a minor, how to do an internship, etc.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Subscribe to updates and weekly newsletters: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https://hawksites.newpaltz.edu/dmjnews</a:t>
            </a: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289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D57B-C5E5-4320-B94B-BC2E5E4D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12"/>
            <a:ext cx="7886700" cy="81689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Substitutions &amp; Course Rotation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4DAD-BB27-4863-9981-15F89207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01188"/>
            <a:ext cx="7966710" cy="5416731"/>
          </a:xfrm>
        </p:spPr>
        <p:txBody>
          <a:bodyPr>
            <a:normAutofit/>
          </a:bodyPr>
          <a:lstStyle/>
          <a:p>
            <a:r>
              <a:rPr lang="en-US" dirty="0"/>
              <a:t>Media &amp; Diversity replaces DMJ323 Digital Media Content &amp; Tech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Reminder…</a:t>
            </a:r>
          </a:p>
          <a:p>
            <a:r>
              <a:rPr lang="en-US" dirty="0"/>
              <a:t>Media Management senior seminar </a:t>
            </a:r>
            <a:r>
              <a:rPr lang="en-US" b="1" dirty="0"/>
              <a:t>ONLY in Spring: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DMJ444 Seminar in Media Studies (formerly “Convergence”)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Journalism core courses </a:t>
            </a:r>
            <a:r>
              <a:rPr lang="en-US" b="1" dirty="0"/>
              <a:t>ONLY in Spring: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DMJ332 Journalism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DMJ458 Capstone Seminar in MM Reporting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Media Management core courses </a:t>
            </a:r>
            <a:r>
              <a:rPr lang="en-US" b="1" dirty="0"/>
              <a:t>ONLY in Fall: </a:t>
            </a:r>
          </a:p>
          <a:p>
            <a:pPr>
              <a:buFont typeface="Wingdings"/>
              <a:buChar char="ü"/>
            </a:pPr>
            <a:r>
              <a:rPr lang="en-US" dirty="0"/>
              <a:t>DMJ350 Media Research Methods</a:t>
            </a:r>
          </a:p>
          <a:p>
            <a:pPr>
              <a:buFont typeface="Wingdings"/>
              <a:buChar char="ü"/>
            </a:pPr>
            <a:r>
              <a:rPr lang="en-US" dirty="0"/>
              <a:t>DMJ434 Global Media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2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03ED-6EF3-45A8-B572-8E7B9334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720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3530-7C24-4B6B-B379-8887DA26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59" y="655605"/>
            <a:ext cx="7886700" cy="28527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 Advising &amp;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C8F1-0EA5-40AD-9C32-094A60AA3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17" y="3866279"/>
            <a:ext cx="7886700" cy="1500187"/>
          </a:xfrm>
        </p:spPr>
        <p:txBody>
          <a:bodyPr>
            <a:normAutofit lnSpcReduction="10000"/>
          </a:bodyPr>
          <a:lstStyle/>
          <a:p>
            <a:r>
              <a:rPr lang="en-US" sz="3200">
                <a:solidFill>
                  <a:schemeClr val="tx1"/>
                </a:solidFill>
              </a:rPr>
              <a:t>We’ll divide into groups based on major advisor. Please help fellow students if you’ve completed your draft schedule. </a:t>
            </a:r>
            <a:r>
              <a:rPr lang="en-US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468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3153E-8346-4739-A180-765B99EE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Group Advising! </a:t>
            </a:r>
            <a:b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it will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94CE-688D-4C8A-BF20-54F4F9BF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Major overviews: Production, Management, Journalism </a:t>
            </a:r>
          </a:p>
          <a:p>
            <a:pPr>
              <a:lnSpc>
                <a:spcPct val="90000"/>
              </a:lnSpc>
            </a:pPr>
            <a:r>
              <a:rPr lang="en-US" dirty="0"/>
              <a:t>Internship eligibility</a:t>
            </a:r>
          </a:p>
          <a:p>
            <a:pPr>
              <a:lnSpc>
                <a:spcPct val="90000"/>
              </a:lnSpc>
            </a:pPr>
            <a:r>
              <a:rPr lang="en-US" dirty="0"/>
              <a:t>How to read the Progress Report</a:t>
            </a:r>
          </a:p>
          <a:p>
            <a:pPr>
              <a:lnSpc>
                <a:spcPct val="90000"/>
              </a:lnSpc>
            </a:pPr>
            <a:r>
              <a:rPr lang="en-US" dirty="0"/>
              <a:t>Important dates</a:t>
            </a:r>
          </a:p>
          <a:p>
            <a:pPr>
              <a:lnSpc>
                <a:spcPct val="90000"/>
              </a:lnSpc>
            </a:pPr>
            <a:r>
              <a:rPr lang="en-US" dirty="0"/>
              <a:t>My Schedule Planner quick tips</a:t>
            </a:r>
          </a:p>
          <a:p>
            <a:pPr>
              <a:lnSpc>
                <a:spcPct val="90000"/>
              </a:lnSpc>
            </a:pPr>
            <a:r>
              <a:rPr lang="en-US" dirty="0"/>
              <a:t>Check for holds &amp; confirm your time assignment</a:t>
            </a:r>
          </a:p>
          <a:p>
            <a:pPr>
              <a:lnSpc>
                <a:spcPct val="90000"/>
              </a:lnSpc>
            </a:pPr>
            <a:r>
              <a:rPr lang="en-US" dirty="0"/>
              <a:t>Need more time with your advisor? Schedule it today (midterm evaluations, SAB, other in-depth conversations)</a:t>
            </a:r>
          </a:p>
        </p:txBody>
      </p:sp>
    </p:spTree>
    <p:extLst>
      <p:ext uri="{BB962C8B-B14F-4D97-AF65-F5344CB8AC3E}">
        <p14:creationId xmlns:p14="http://schemas.microsoft.com/office/powerpoint/2010/main" val="204092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Follow these best practices for advising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628650" y="823550"/>
            <a:ext cx="7886700" cy="5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Get to know your major advisor. Beyond scheduling and policies, they can advise you on courses, grad school, internships, careers, etc.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Become familiar w/Academic Calendar (ex: S/U deadlines; can’t add courses after first week; all policies and forms are linked)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https://www3.newpaltz.edu/calendars/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80000"/>
              </a:lnSpc>
              <a:buSzPts val="2100"/>
              <a:buFont typeface="Arial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 only New Paltz email account for any school matters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Include your Banner (N) number on ALL emails about advising, schedules, registration, etc.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34F6-6BCF-46F6-9419-0A38EBC0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Understand how to read your Progress Report</a:t>
            </a:r>
          </a:p>
        </p:txBody>
      </p:sp>
      <p:pic>
        <p:nvPicPr>
          <p:cNvPr id="5" name="Picture 4" descr="Graphical user interface, text, application, emai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D0D9639-8256-4F14-A993-27E35289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2" y="1491859"/>
            <a:ext cx="6554575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E869-2A90-47D3-B38C-6C9A9A96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3"/>
            <a:ext cx="7886700" cy="1325563"/>
          </a:xfrm>
        </p:spPr>
        <p:txBody>
          <a:bodyPr/>
          <a:lstStyle/>
          <a:p>
            <a:r>
              <a:rPr lang="en-US" b="1">
                <a:latin typeface="+mn-lt"/>
              </a:rPr>
              <a:t>Check for HOLDS and clear them before you register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EC84-12BF-4B0A-B122-9D133A4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588" y="1253331"/>
            <a:ext cx="7886700" cy="4351338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In my.newpaltz.edu under </a:t>
            </a:r>
            <a:r>
              <a:rPr lang="en-US" b="1"/>
              <a:t>General &gt; Holds </a:t>
            </a:r>
            <a:r>
              <a:rPr lang="en-US"/>
              <a:t>– If you have an ACTIVE (red) HOLD that says it “affects registration”  you MUST ADDRESS THAT in order to be permitted to register on your Time Assignment</a:t>
            </a:r>
          </a:p>
          <a:p>
            <a:endParaRPr lang="en-US"/>
          </a:p>
          <a:p>
            <a:pPr marL="114300" indent="0">
              <a:buNone/>
            </a:pPr>
            <a:endParaRPr lang="en-US" b="1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D65D0B4-C243-4AC2-BC9E-861F49DD0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5" t="17967" r="39359" b="15220"/>
          <a:stretch/>
        </p:blipFill>
        <p:spPr>
          <a:xfrm>
            <a:off x="2286001" y="2320986"/>
            <a:ext cx="4888523" cy="38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E869-2A90-47D3-B38C-6C9A9A96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+mn-lt"/>
              </a:rPr>
              <a:t>Verify your Registration Time Assignment and mark it on your calendar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EC84-12BF-4B0A-B122-9D133A4D9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Your Time Assignment is the actual day/time appointment you register yourself. What we’re doing here is preparing you for that. </a:t>
            </a:r>
          </a:p>
          <a:p>
            <a:pPr marL="114300" indent="0">
              <a:buNone/>
            </a:pPr>
            <a:r>
              <a:rPr lang="en-US" dirty="0"/>
              <a:t>In my.newpaltz.edu under </a:t>
            </a:r>
            <a:r>
              <a:rPr lang="en-US" b="1" dirty="0"/>
              <a:t>Registration &gt; Time Assignment,</a:t>
            </a:r>
            <a:r>
              <a:rPr lang="en-US" dirty="0"/>
              <a:t> there’s a day and time – That’s the earliest you can register, but you should </a:t>
            </a:r>
            <a:r>
              <a:rPr lang="en-US" b="1" dirty="0"/>
              <a:t>not wait any longer than that.</a:t>
            </a:r>
          </a:p>
          <a:p>
            <a:pPr marL="114300" indent="0">
              <a:buNone/>
            </a:pPr>
            <a:r>
              <a:rPr lang="en-US" b="1" dirty="0"/>
              <a:t>Example: </a:t>
            </a:r>
          </a:p>
          <a:p>
            <a:pPr marL="114300" indent="0">
              <a:buNone/>
            </a:pPr>
            <a:endParaRPr lang="en-US" b="1"/>
          </a:p>
          <a:p>
            <a:pPr marL="114300" indent="0">
              <a:buNone/>
            </a:pPr>
            <a:endParaRPr lang="en-US" b="1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87ACF7C-E7C8-0AD1-B379-CE7FCC9F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67" y="4263020"/>
            <a:ext cx="5007835" cy="20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0643-7858-4444-95C5-7EE2DA4E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We use My Schedule Planner to draft schedules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E634-E81D-4F42-8FA5-0E7A14632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Brief overview</a:t>
            </a:r>
          </a:p>
          <a:p>
            <a:endParaRPr lang="en-US" sz="2400"/>
          </a:p>
          <a:p>
            <a:r>
              <a:rPr lang="en-US" sz="2400"/>
              <a:t>What tips, tricks can you share?</a:t>
            </a:r>
          </a:p>
          <a:p>
            <a:endParaRPr lang="en-US" sz="2400"/>
          </a:p>
          <a:p>
            <a:r>
              <a:rPr lang="en-US" sz="2400"/>
              <a:t>Note that </a:t>
            </a:r>
            <a:r>
              <a:rPr lang="en-US" sz="2400" b="1"/>
              <a:t>internship registration</a:t>
            </a:r>
            <a:r>
              <a:rPr lang="en-US" sz="2400"/>
              <a:t> is NOT done during time assignments unless you’ve got a placement approved (you can register by first day of classes and need a permission of Internship Coordinator)</a:t>
            </a:r>
          </a:p>
          <a:p>
            <a:endParaRPr lang="en-US" sz="2400"/>
          </a:p>
          <a:p>
            <a:r>
              <a:rPr lang="en-US" sz="2400"/>
              <a:t>Always have back-up plans (several “Favorites” saved)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628649" y="365126"/>
            <a:ext cx="8351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300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Time to review your schedule 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My Schedule Planner</a:t>
            </a:r>
            <a:endParaRPr lang="en-US" sz="3200">
              <a:latin typeface="Arial"/>
              <a:ea typeface="Arial"/>
              <a:cs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endParaRPr lang="en-US" sz="3200">
              <a:latin typeface="Arial"/>
              <a:ea typeface="Arial"/>
              <a:cs typeface="Arial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Speak up if there’s something you aren’t sure about</a:t>
            </a:r>
            <a:endParaRPr sz="3200">
              <a:latin typeface="Arial"/>
              <a:ea typeface="Arial"/>
              <a:cs typeface="Arial"/>
            </a:endParaRPr>
          </a:p>
          <a:p>
            <a:pPr marL="19050" indent="0">
              <a:buNone/>
            </a:pPr>
            <a:endParaRPr lang="en-US" sz="3200">
              <a:latin typeface="Arial"/>
              <a:cs typeface="Arial"/>
            </a:endParaRPr>
          </a:p>
          <a:p>
            <a:pPr marL="171450" indent="-152400">
              <a:buFont typeface="Arial"/>
              <a:buChar char="▪"/>
            </a:pPr>
            <a:r>
              <a:rPr lang="en-US" sz="3200">
                <a:latin typeface="Arial"/>
                <a:cs typeface="Arial"/>
              </a:rPr>
              <a:t>This is a group advising session. We appreciate your patience!</a:t>
            </a:r>
          </a:p>
          <a:p>
            <a:pPr marL="171450" lvl="0" indent="-38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/>
          </a:p>
          <a:p>
            <a:pPr marL="171450" indent="-38100">
              <a:buSzPts val="2100"/>
              <a:buNone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247-ABF1-41B8-B504-7A486E75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10566"/>
          </a:xfrm>
        </p:spPr>
        <p:txBody>
          <a:bodyPr>
            <a:normAutofit/>
          </a:bodyPr>
          <a:lstStyle/>
          <a:p>
            <a:r>
              <a:rPr lang="en-US" b="1"/>
              <a:t>When your schedule is drafted and you're waiting for your advisor to review it, discuss your plans with your fellow students.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B8BE-8D89-465E-94D7-899E1C8C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2587132"/>
            <a:ext cx="8320041" cy="3136308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Tips and tricks to share? </a:t>
            </a:r>
          </a:p>
          <a:p>
            <a:pPr marL="114300" indent="0">
              <a:buNone/>
            </a:pPr>
            <a:r>
              <a:rPr lang="en-US" sz="2800" dirty="0"/>
              <a:t>Need help getting started? 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Your advisor will review your draft and release you to register ON your TIME ASSIGNMENT mid-November 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3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03ED-6EF3-45A8-B572-8E7B9334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720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320"/>
            </a:pPr>
            <a:r>
              <a:rPr lang="en-US" sz="3600">
                <a:latin typeface="Arial"/>
                <a:cs typeface="Arial"/>
                <a:sym typeface="Arial"/>
              </a:rPr>
              <a:t>DMJ: Three majors, one department</a:t>
            </a:r>
            <a:endParaRPr sz="3600"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indent="-203200">
              <a:spcBef>
                <a:spcPts val="0"/>
              </a:spcBef>
              <a:buSzPts val="3200"/>
            </a:pPr>
            <a:r>
              <a:rPr lang="en-US" sz="3600">
                <a:ea typeface="Arial"/>
                <a:sym typeface="Arial"/>
              </a:rPr>
              <a:t>Digital Media Production</a:t>
            </a:r>
            <a:endParaRPr lang="en-US" sz="3600"/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3600">
              <a:ea typeface="Arial"/>
            </a:endParaRPr>
          </a:p>
          <a:p>
            <a:pPr marL="171450" indent="-203200">
              <a:spcBef>
                <a:spcPts val="0"/>
              </a:spcBef>
              <a:buSzPts val="3200"/>
            </a:pPr>
            <a:r>
              <a:rPr lang="en-US" sz="3600">
                <a:ea typeface="Arial"/>
                <a:sym typeface="Arial"/>
              </a:rPr>
              <a:t>Digital Media Management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3600">
              <a:ea typeface="Arial"/>
            </a:endParaRPr>
          </a:p>
          <a:p>
            <a:pPr marL="171450" indent="-203200">
              <a:spcBef>
                <a:spcPts val="0"/>
              </a:spcBef>
              <a:buSzPts val="3200"/>
            </a:pPr>
            <a:r>
              <a:rPr lang="en-US" sz="3600">
                <a:ea typeface="Arial"/>
                <a:sym typeface="Arial"/>
              </a:rPr>
              <a:t>Journalism</a:t>
            </a:r>
            <a:endParaRPr lang="en-US"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628650" y="365124"/>
            <a:ext cx="7886700" cy="168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 b="1">
                <a:latin typeface="+mn-lt"/>
                <a:ea typeface="Arial"/>
                <a:cs typeface="Arial"/>
                <a:sym typeface="Arial"/>
              </a:rPr>
              <a:t>Digital Media Production </a:t>
            </a:r>
            <a:r>
              <a:rPr lang="en-US">
                <a:latin typeface="+mn-lt"/>
              </a:rPr>
              <a:t>focuses on content creation: video, audio, television, film, multimedia/multiplatform</a:t>
            </a:r>
            <a:br>
              <a:rPr lang="en-US"/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628650" y="1970202"/>
            <a:ext cx="7886700" cy="420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indent="0">
              <a:buNone/>
            </a:pPr>
            <a:r>
              <a:rPr lang="en-US" sz="2400" dirty="0"/>
              <a:t>Fundamentals: </a:t>
            </a:r>
          </a:p>
          <a:p>
            <a:pPr lvl="1"/>
            <a:r>
              <a:rPr lang="en-US" sz="2400" dirty="0"/>
              <a:t>Digital Storytelling</a:t>
            </a:r>
          </a:p>
          <a:p>
            <a:pPr lvl="1"/>
            <a:r>
              <a:rPr lang="en-US" sz="2400" dirty="0"/>
              <a:t>Writing for Digital Media</a:t>
            </a:r>
          </a:p>
          <a:p>
            <a:pPr lvl="1"/>
            <a:r>
              <a:rPr lang="en-US" sz="2400" dirty="0"/>
              <a:t>Audio Production</a:t>
            </a:r>
          </a:p>
          <a:p>
            <a:pPr lvl="1"/>
            <a:r>
              <a:rPr lang="en-US" sz="2400" dirty="0"/>
              <a:t>TV Studio Production</a:t>
            </a:r>
          </a:p>
          <a:p>
            <a:pPr marL="114300" indent="0">
              <a:buNone/>
            </a:pPr>
            <a:r>
              <a:rPr lang="en-US" sz="2400" dirty="0"/>
              <a:t>Advanced classes:</a:t>
            </a:r>
            <a:endParaRPr lang="en-US" dirty="0"/>
          </a:p>
          <a:p>
            <a:pPr lvl="1"/>
            <a:r>
              <a:rPr lang="en-US" sz="2400" dirty="0"/>
              <a:t>Field Production</a:t>
            </a:r>
          </a:p>
          <a:p>
            <a:pPr lvl="1"/>
            <a:r>
              <a:rPr lang="en-US" sz="2400" dirty="0"/>
              <a:t>Seminar in Digital Filmmaking</a:t>
            </a:r>
          </a:p>
          <a:p>
            <a:pPr lvl="1"/>
            <a:endParaRPr lang="en-US" sz="2400" dirty="0"/>
          </a:p>
          <a:p>
            <a:pPr marL="571500" lvl="1" indent="0">
              <a:buNone/>
            </a:pPr>
            <a:r>
              <a:rPr lang="en-US" sz="2400" dirty="0"/>
              <a:t>Electives</a:t>
            </a:r>
            <a:r>
              <a:rPr lang="en-US" sz="2400" dirty="0">
                <a:ea typeface="Arial"/>
              </a:rPr>
              <a:t> include Podcasting, Screenwriting, Mass Media Law, Photojournalism, Media Ethics, film courses, and much more.</a:t>
            </a:r>
            <a:endParaRPr lang="en-US" dirty="0"/>
          </a:p>
          <a:p>
            <a:pPr lvl="1"/>
            <a:endParaRPr lang="en-US" sz="2400" dirty="0">
              <a:ea typeface="Arial"/>
            </a:endParaRPr>
          </a:p>
          <a:p>
            <a:pPr marL="0" indent="0">
              <a:lnSpc>
                <a:spcPct val="80000"/>
              </a:lnSpc>
              <a:buSzPts val="1942"/>
              <a:buNone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2D3FDD-B916-7E77-407E-9B47A060CB5A}"/>
              </a:ext>
            </a:extLst>
          </p:cNvPr>
          <p:cNvSpPr/>
          <p:nvPr/>
        </p:nvSpPr>
        <p:spPr>
          <a:xfrm>
            <a:off x="710045" y="3030681"/>
            <a:ext cx="4525819" cy="1881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178D0DC-40CA-F592-8E59-26C3FF63AE95}"/>
              </a:ext>
            </a:extLst>
          </p:cNvPr>
          <p:cNvSpPr/>
          <p:nvPr/>
        </p:nvSpPr>
        <p:spPr>
          <a:xfrm>
            <a:off x="5495636" y="3174999"/>
            <a:ext cx="265545" cy="15932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554B7-1D44-F1FF-F4F6-C416E8A65BA2}"/>
              </a:ext>
            </a:extLst>
          </p:cNvPr>
          <p:cNvSpPr txBox="1"/>
          <p:nvPr/>
        </p:nvSpPr>
        <p:spPr>
          <a:xfrm>
            <a:off x="5867979" y="3235612"/>
            <a:ext cx="157306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Core UD DMP classes to be taken in sequence (ideally)</a:t>
            </a:r>
          </a:p>
        </p:txBody>
      </p:sp>
    </p:spTree>
    <p:extLst>
      <p:ext uri="{BB962C8B-B14F-4D97-AF65-F5344CB8AC3E}">
        <p14:creationId xmlns:p14="http://schemas.microsoft.com/office/powerpoint/2010/main" val="35053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567363" y="728046"/>
            <a:ext cx="85914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 b="1">
                <a:latin typeface="+mn-lt"/>
                <a:ea typeface="Arial"/>
                <a:cs typeface="Arial"/>
                <a:sym typeface="Arial"/>
              </a:rPr>
              <a:t>Digital Media Programming and Management </a:t>
            </a:r>
            <a:r>
              <a:rPr lang="en-US">
                <a:latin typeface="+mn-lt"/>
              </a:rPr>
              <a:t>focuses on content management and programming.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 </a:t>
            </a:r>
            <a:br>
              <a:rPr lang="en-US">
                <a:latin typeface="+mn-lt"/>
              </a:rPr>
            </a:br>
            <a:br>
              <a:rPr lang="en-US">
                <a:latin typeface="+mn-lt"/>
              </a:rPr>
            </a:br>
            <a:endParaRPr b="1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8A877-D0D5-4D69-A60E-221F50B5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0528"/>
            <a:ext cx="78867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Pitching, Coordinating</a:t>
            </a:r>
          </a:p>
          <a:p>
            <a:pPr lvl="1"/>
            <a:r>
              <a:rPr lang="en-US" sz="2400" dirty="0"/>
              <a:t>Programming, Strategy   </a:t>
            </a:r>
          </a:p>
          <a:p>
            <a:pPr lvl="1"/>
            <a:r>
              <a:rPr lang="en-US" sz="2400" dirty="0"/>
              <a:t>Sales, Marketing, Advertising </a:t>
            </a:r>
          </a:p>
          <a:p>
            <a:pPr marL="114300" indent="0">
              <a:buNone/>
            </a:pPr>
            <a:r>
              <a:rPr lang="en-US" sz="2200" dirty="0"/>
              <a:t>for television networks, film festivals, streaming services, and other platforms. </a:t>
            </a:r>
          </a:p>
          <a:p>
            <a:pPr marL="114300" indent="0">
              <a:buNone/>
            </a:pPr>
            <a:r>
              <a:rPr lang="en-US" sz="2400" b="1" dirty="0"/>
              <a:t>Fundamentals:</a:t>
            </a:r>
            <a:endParaRPr lang="en-US" sz="2200" b="1" dirty="0"/>
          </a:p>
          <a:p>
            <a:pPr marL="571500" lvl="1" indent="0">
              <a:buNone/>
            </a:pPr>
            <a:r>
              <a:rPr lang="en-US" sz="1900" dirty="0"/>
              <a:t>DMJ224 Media Industries</a:t>
            </a:r>
          </a:p>
          <a:p>
            <a:pPr marL="571500" lvl="1" indent="0">
              <a:buNone/>
            </a:pPr>
            <a:r>
              <a:rPr lang="en-US" sz="1900" dirty="0"/>
              <a:t>DMJ323 Digital Media Content &amp; Tech </a:t>
            </a:r>
            <a:r>
              <a:rPr lang="en-US" sz="1900" b="1" dirty="0"/>
              <a:t>(**DMJ310 Media &amp; Diversity is the substitute)</a:t>
            </a:r>
          </a:p>
          <a:p>
            <a:pPr marL="114300" indent="0">
              <a:buNone/>
            </a:pPr>
            <a:r>
              <a:rPr lang="en-US" sz="2400" b="1" dirty="0"/>
              <a:t>Advanced classes focus on research projects/papers:</a:t>
            </a:r>
          </a:p>
          <a:p>
            <a:pPr marL="571500" lvl="1" indent="0">
              <a:buNone/>
            </a:pPr>
            <a:r>
              <a:rPr lang="en-US" sz="1900" dirty="0"/>
              <a:t>DMJ434 Global Media </a:t>
            </a:r>
            <a:r>
              <a:rPr lang="en-US" sz="1900" b="1" dirty="0"/>
              <a:t>(**fall only)</a:t>
            </a:r>
          </a:p>
          <a:p>
            <a:pPr marL="571500" lvl="1" indent="0">
              <a:buNone/>
            </a:pPr>
            <a:r>
              <a:rPr lang="en-US" sz="1900" dirty="0"/>
              <a:t>DMJ350 Media Research Methods </a:t>
            </a:r>
            <a:r>
              <a:rPr lang="en-US" sz="1900" b="1" dirty="0"/>
              <a:t>(**fall only)</a:t>
            </a:r>
          </a:p>
          <a:p>
            <a:pPr marL="571500" lvl="1" indent="0">
              <a:buNone/>
            </a:pPr>
            <a:r>
              <a:rPr lang="en-US" sz="1900" dirty="0"/>
              <a:t>DMJ444 Seminar in Media Studies (capstone)</a:t>
            </a:r>
            <a:r>
              <a:rPr lang="en-US" sz="1900" b="1" dirty="0"/>
              <a:t>/**spring only) 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2A02-FC7F-4533-AEDC-64CFA36F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media management major has a few courses outside our department</a:t>
            </a:r>
          </a:p>
        </p:txBody>
      </p:sp>
      <p:sp>
        <p:nvSpPr>
          <p:cNvPr id="4" name="Google Shape;63;p3">
            <a:extLst>
              <a:ext uri="{FF2B5EF4-FFF2-40B4-BE49-F238E27FC236}">
                <a16:creationId xmlns:a16="http://schemas.microsoft.com/office/drawing/2014/main" id="{5953975A-E6F3-476E-AF72-80186F8740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53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▪"/>
            </a:pP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BUS325 Marketing 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requires permission (BUS School sets protocol) </a:t>
            </a: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 MPL 4 (If lower, take BUS325 at a community college or find a </a:t>
            </a: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substitution like CMM353 Persuasion &amp; Social Influence 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or CMM315 Intro to Strategic Comm) </a:t>
            </a:r>
          </a:p>
          <a:p>
            <a:pPr marL="171450" lvl="0" indent="-171450" algn="l" rtl="0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▪"/>
            </a:pP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CMM104 Public Speaking</a:t>
            </a:r>
          </a:p>
          <a:p>
            <a:pPr marL="171450" lvl="0" indent="-171450" algn="l" rtl="0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▪"/>
            </a:pP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BUS electives 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don’t have pre-</a:t>
            </a:r>
            <a:r>
              <a:rPr lang="en-US" sz="1942" err="1">
                <a:latin typeface="Arial"/>
                <a:ea typeface="Arial"/>
                <a:cs typeface="Arial"/>
                <a:sym typeface="Arial"/>
              </a:rPr>
              <a:t>reqs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 (Principles of Mgt, Legal Environment of Bus, Financial Accounting) </a:t>
            </a:r>
            <a:endParaRPr sz="1942">
              <a:latin typeface="Arial"/>
              <a:ea typeface="Arial"/>
              <a:cs typeface="Arial"/>
              <a:sym typeface="Arial"/>
            </a:endParaRPr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lang="en-US" sz="1942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6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E752-319F-455E-A582-B919B2FD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Management majors have options for the media production requirement</a:t>
            </a: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>
                <a:latin typeface="Arial"/>
                <a:ea typeface="Arial"/>
                <a:cs typeface="Arial"/>
                <a:sym typeface="Arial"/>
              </a:rPr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9C265-689C-49BC-8E52-3F188247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5" y="1555423"/>
            <a:ext cx="8663233" cy="4621540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lang="en-US" sz="2400"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80000"/>
              </a:lnSpc>
              <a:buSzPts val="1942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DMJ300 </a:t>
            </a:r>
            <a:r>
              <a:rPr lang="en-US" sz="2400" err="1">
                <a:latin typeface="Arial"/>
                <a:ea typeface="Arial"/>
                <a:cs typeface="Arial"/>
                <a:sym typeface="Arial"/>
              </a:rPr>
              <a:t>PhotoJ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has no pre-</a:t>
            </a:r>
            <a:r>
              <a:rPr lang="en-US" sz="2400" err="1">
                <a:latin typeface="Arial"/>
                <a:ea typeface="Arial"/>
                <a:cs typeface="Arial"/>
                <a:sym typeface="Arial"/>
              </a:rPr>
              <a:t>reqs</a:t>
            </a:r>
            <a:endParaRPr lang="en-US" sz="2400"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70000"/>
              </a:lnSpc>
              <a:buSzPts val="1942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DMJ340 TV Studio requires DMJ319, 215 &amp; Permission of Instructor</a:t>
            </a:r>
            <a:endParaRPr lang="en-US"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70000"/>
              </a:lnSpc>
              <a:buSzPts val="1942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Substitutions can be made if you have other production interests (Podcasting, Audio Production, etc.)</a:t>
            </a:r>
            <a:endParaRPr lang="en-US"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F39-3599-4553-87D7-280D0B66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Journalism</a:t>
            </a:r>
            <a:r>
              <a:rPr lang="en-US">
                <a:latin typeface="+mn-lt"/>
              </a:rPr>
              <a:t> majors focus on writing, editing, producing multimedia for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72E1-2542-4289-9DC6-BCE227E7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https://www.newpaltz.edu/ugc/las/digitalmedia_journ/</a:t>
            </a:r>
            <a:endParaRPr lang="en-US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>
                <a:ea typeface="Arial"/>
                <a:sym typeface="Arial"/>
              </a:rPr>
              <a:t>Foundation courses: 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DMJ210 Investigating the News </a:t>
            </a: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DMJ230 Journalism I</a:t>
            </a: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DMJ215 Digital Storytelling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>
                <a:ea typeface="Arial"/>
                <a:sym typeface="Arial"/>
              </a:rPr>
              <a:t>Advanced courses:</a:t>
            </a:r>
            <a:endParaRPr lang="en-US">
              <a:ea typeface="Arial"/>
            </a:endParaRPr>
          </a:p>
          <a:p>
            <a:pPr marL="342900">
              <a:buSzPts val="2100"/>
            </a:pPr>
            <a:r>
              <a:rPr lang="en-US">
                <a:ea typeface="Arial"/>
                <a:sym typeface="Arial"/>
              </a:rPr>
              <a:t>DMJ332 Journalism II (**spring only)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DMJ347 Media Ethics</a:t>
            </a:r>
          </a:p>
          <a:p>
            <a:pPr marL="342900">
              <a:buSzPts val="2100"/>
            </a:pPr>
            <a:r>
              <a:rPr lang="en-US">
                <a:ea typeface="Arial"/>
                <a:sym typeface="Arial"/>
              </a:rPr>
              <a:t>DMJ453 MM Editing/Publishing: The Little Rebellion </a:t>
            </a:r>
            <a:r>
              <a:rPr lang="en-US" b="1">
                <a:ea typeface="Arial"/>
                <a:sym typeface="Arial"/>
              </a:rPr>
              <a:t>(**fall only</a:t>
            </a:r>
            <a:r>
              <a:rPr lang="en-US">
                <a:ea typeface="Arial"/>
                <a:sym typeface="Arial"/>
              </a:rPr>
              <a:t>)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>
              <a:buSzPts val="2100"/>
            </a:pPr>
            <a:r>
              <a:rPr lang="en-US">
                <a:ea typeface="Arial"/>
                <a:sym typeface="Arial"/>
              </a:rPr>
              <a:t>DMJ458 Capstone Seminar in MM Reporting </a:t>
            </a:r>
            <a:r>
              <a:rPr lang="en-US" b="1">
                <a:ea typeface="Arial"/>
                <a:sym typeface="Arial"/>
              </a:rPr>
              <a:t>(**spring only</a:t>
            </a:r>
            <a:r>
              <a:rPr lang="en-US">
                <a:ea typeface="Arial"/>
                <a:sym typeface="Arial"/>
              </a:rPr>
              <a:t>)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5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8A37-26D0-4CCD-A497-8BFA144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424" cy="1378833"/>
          </a:xfrm>
        </p:spPr>
        <p:txBody>
          <a:bodyPr/>
          <a:lstStyle/>
          <a:p>
            <a:r>
              <a:rPr lang="en-US">
                <a:latin typeface="+mn-lt"/>
              </a:rPr>
              <a:t>Along the way, </a:t>
            </a:r>
            <a:r>
              <a:rPr lang="en-US" b="1">
                <a:latin typeface="+mn-lt"/>
              </a:rPr>
              <a:t>Journalism</a:t>
            </a:r>
            <a:r>
              <a:rPr lang="en-US">
                <a:latin typeface="+mn-lt"/>
              </a:rPr>
              <a:t> majors take "Contexts" and "Genre" electives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DA49-B566-4371-8EFB-B727CF93F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Contexts: </a:t>
            </a:r>
            <a:r>
              <a:rPr lang="en-US" sz="240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Mass Media Law, Media Theory, Picture Culture, Media &amp; Diversity, etc.</a:t>
            </a:r>
            <a:br>
              <a:rPr lang="en-US" sz="240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Genres</a:t>
            </a:r>
            <a:r>
              <a:rPr lang="en-US" sz="2400">
                <a:ea typeface="Arial"/>
                <a:sym typeface="Arial"/>
              </a:rPr>
              <a:t> (types of reporting): Feature Writing, Podcasting, Arts Writing, Photojournalism, etc.)</a:t>
            </a:r>
            <a:endParaRPr lang="en-US" sz="240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 sz="2400" b="1">
                <a:ea typeface="Arial"/>
                <a:sym typeface="Arial"/>
              </a:rPr>
              <a:t>Ottaway Seminar course can fulfill either a Context OR a Genre 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b8c7f1-6c02-4b0e-82d4-627f52200cda">
      <UserInfo>
        <DisplayName>Gregory Bray</DisplayName>
        <AccountId>21</AccountId>
        <AccountType/>
      </UserInfo>
      <UserInfo>
        <DisplayName>Amanda Valentin</DisplayName>
        <AccountId>12</AccountId>
        <AccountType/>
      </UserInfo>
      <UserInfo>
        <DisplayName>William Hong</DisplayName>
        <AccountId>27</AccountId>
        <AccountType/>
      </UserInfo>
      <UserInfo>
        <DisplayName>Megan Sperry</DisplayName>
        <AccountId>28</AccountId>
        <AccountType/>
      </UserInfo>
      <UserInfo>
        <DisplayName>Lisa Phillips</DisplayName>
        <AccountId>14</AccountId>
        <AccountType/>
      </UserInfo>
      <UserInfo>
        <DisplayName>Nancy Heiz</DisplayName>
        <AccountId>16</AccountId>
        <AccountType/>
      </UserInfo>
      <UserInfo>
        <DisplayName>Robert Miller</DisplayName>
        <AccountId>22</AccountId>
        <AccountType/>
      </UserInfo>
      <UserInfo>
        <DisplayName>Jessica Crowell</DisplayName>
        <AccountId>45</AccountId>
        <AccountType/>
      </UserInfo>
      <UserInfo>
        <DisplayName>Dasol Kim</DisplayName>
        <AccountId>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318787AA222488A35045B7F0EFBF2" ma:contentTypeVersion="8" ma:contentTypeDescription="Create a new document." ma:contentTypeScope="" ma:versionID="fac6d8df3cd83d47e6d27d13397697e6">
  <xsd:schema xmlns:xsd="http://www.w3.org/2001/XMLSchema" xmlns:xs="http://www.w3.org/2001/XMLSchema" xmlns:p="http://schemas.microsoft.com/office/2006/metadata/properties" xmlns:ns2="37c82e4f-ea94-4e82-8058-00c4f49e94a9" xmlns:ns3="54b8c7f1-6c02-4b0e-82d4-627f52200cda" targetNamespace="http://schemas.microsoft.com/office/2006/metadata/properties" ma:root="true" ma:fieldsID="156871fc4d6649137d7fa5d82734f164" ns2:_="" ns3:_="">
    <xsd:import namespace="37c82e4f-ea94-4e82-8058-00c4f49e94a9"/>
    <xsd:import namespace="54b8c7f1-6c02-4b0e-82d4-627f52200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82e4f-ea94-4e82-8058-00c4f49e9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8c7f1-6c02-4b0e-82d4-627f52200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2DE07-5023-4D73-AEB1-48BF122B629B}">
  <ds:schemaRefs>
    <ds:schemaRef ds:uri="http://schemas.microsoft.com/office/2006/metadata/properties"/>
    <ds:schemaRef ds:uri="37c82e4f-ea94-4e82-8058-00c4f49e94a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4b8c7f1-6c02-4b0e-82d4-627f52200cd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17DB20-9605-4DB2-9182-A87D18B4C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4349A-511A-4808-A36B-5AB89333A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82e4f-ea94-4e82-8058-00c4f49e94a9"/>
    <ds:schemaRef ds:uri="54b8c7f1-6c02-4b0e-82d4-627f52200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1734</Words>
  <Application>Microsoft Office PowerPoint</Application>
  <PresentationFormat>On-screen Show (4:3)</PresentationFormat>
  <Paragraphs>206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Welcome to Digital Media &amp; Journalism Group Advising</vt:lpstr>
      <vt:lpstr>Welcome to Group Advising!  Here’s how it will work</vt:lpstr>
      <vt:lpstr>DMJ: Three majors, one department</vt:lpstr>
      <vt:lpstr>Digital Media Production focuses on content creation: video, audio, television, film, multimedia/multiplatform </vt:lpstr>
      <vt:lpstr>Digital Media Programming and Management focuses on content management and programming.    </vt:lpstr>
      <vt:lpstr>The media management major has a few courses outside our department</vt:lpstr>
      <vt:lpstr>Management majors have options for the media production requirement  </vt:lpstr>
      <vt:lpstr>Journalism majors focus on writing, editing, producing multimedia for the web</vt:lpstr>
      <vt:lpstr>Along the way, Journalism majors take "Contexts" and "Genre" electives</vt:lpstr>
      <vt:lpstr>A Special Topic for Spring: Data Journalism</vt:lpstr>
      <vt:lpstr>Electives for Spring  (prerequisites in parentheses)</vt:lpstr>
      <vt:lpstr>Amazing Extracurriculars/Open to All</vt:lpstr>
      <vt:lpstr>Internships are Mandatory for DMJ Majors</vt:lpstr>
      <vt:lpstr>The Legislative Gazette in Albany is the premier DMJ  internship open to all majors (and scholarships are available)</vt:lpstr>
      <vt:lpstr>For the required internship, there are lots of opportunities for DMJ majors: </vt:lpstr>
      <vt:lpstr>You’ll find many answers on our  DMJ News Hawksite </vt:lpstr>
      <vt:lpstr>Substitutions &amp; Course Rotation</vt:lpstr>
      <vt:lpstr>PowerPoint Presentation</vt:lpstr>
      <vt:lpstr>Spring Advising &amp; Scheduling</vt:lpstr>
      <vt:lpstr>Follow these best practices for advising</vt:lpstr>
      <vt:lpstr>Understand how to read your Progress Report</vt:lpstr>
      <vt:lpstr>Check for HOLDS and clear them before you register</vt:lpstr>
      <vt:lpstr>Verify your Registration Time Assignment and mark it on your calendar</vt:lpstr>
      <vt:lpstr>We use My Schedule Planner to draft schedules  </vt:lpstr>
      <vt:lpstr>Time to review your schedule </vt:lpstr>
      <vt:lpstr>When your schedule is drafted and you're waiting for your advisor to review it, discuss your plans with your fellow students.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Digital Media &amp; Journalism</dc:title>
  <dc:creator>heizn</dc:creator>
  <cp:lastModifiedBy>Nancy Heiz</cp:lastModifiedBy>
  <cp:revision>51</cp:revision>
  <dcterms:created xsi:type="dcterms:W3CDTF">2020-06-16T15:33:38Z</dcterms:created>
  <dcterms:modified xsi:type="dcterms:W3CDTF">2023-12-08T16:27:15Z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0x010100B69318787AA222488A35045B7F0EFBF2</vt:lpwstr>
  </property>
</Properties>
</file>