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4"/>
  </p:notesMasterIdLst>
  <p:sldIdLst>
    <p:sldId id="263" r:id="rId5"/>
    <p:sldId id="264" r:id="rId6"/>
    <p:sldId id="257" r:id="rId7"/>
    <p:sldId id="265" r:id="rId8"/>
    <p:sldId id="258" r:id="rId9"/>
    <p:sldId id="270" r:id="rId10"/>
    <p:sldId id="272" r:id="rId11"/>
    <p:sldId id="273" r:id="rId12"/>
    <p:sldId id="274" r:id="rId13"/>
    <p:sldId id="298" r:id="rId14"/>
    <p:sldId id="297" r:id="rId15"/>
    <p:sldId id="296" r:id="rId16"/>
    <p:sldId id="275" r:id="rId17"/>
    <p:sldId id="261" r:id="rId18"/>
    <p:sldId id="277" r:id="rId19"/>
    <p:sldId id="267" r:id="rId20"/>
    <p:sldId id="293" r:id="rId21"/>
    <p:sldId id="286" r:id="rId22"/>
    <p:sldId id="278" r:id="rId23"/>
    <p:sldId id="292" r:id="rId24"/>
    <p:sldId id="259" r:id="rId25"/>
    <p:sldId id="299" r:id="rId26"/>
    <p:sldId id="280" r:id="rId27"/>
    <p:sldId id="283" r:id="rId28"/>
    <p:sldId id="287" r:id="rId29"/>
    <p:sldId id="281" r:id="rId30"/>
    <p:sldId id="262" r:id="rId31"/>
    <p:sldId id="282" r:id="rId32"/>
    <p:sldId id="291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JhZSvs+yXFvcFGWAWNvUtvs9/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6568C-17D5-8B40-4660-C2242575BBE1}" v="4" dt="2023-07-27T15:26:02.775"/>
    <p1510:client id="{65F5DAA4-1F6F-4FD2-B01F-5671E5DD3515}" v="32" dt="2023-07-25T20:26:21.437"/>
    <p1510:client id="{FD87165B-9E9E-43DA-BE83-885B8724F2A7}" v="33" dt="2023-07-25T20:21:54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" userId="bf78039f-8405-4d68-b80f-02edbb5edff1" providerId="ADAL" clId="{45F8D6D1-8E4C-4AFC-A7D6-88614A225232}"/>
    <pc:docChg chg="custSel addSld delSld modSld sldOrd">
      <pc:chgData name="Nancy" userId="bf78039f-8405-4d68-b80f-02edbb5edff1" providerId="ADAL" clId="{45F8D6D1-8E4C-4AFC-A7D6-88614A225232}" dt="2023-06-23T15:27:52.403" v="556" actId="2696"/>
      <pc:docMkLst>
        <pc:docMk/>
      </pc:docMkLst>
      <pc:sldChg chg="modSp mod">
        <pc:chgData name="Nancy" userId="bf78039f-8405-4d68-b80f-02edbb5edff1" providerId="ADAL" clId="{45F8D6D1-8E4C-4AFC-A7D6-88614A225232}" dt="2023-06-23T14:46:01.861" v="1" actId="20577"/>
        <pc:sldMkLst>
          <pc:docMk/>
          <pc:sldMk cId="0" sldId="258"/>
        </pc:sldMkLst>
        <pc:spChg chg="mod">
          <ac:chgData name="Nancy" userId="bf78039f-8405-4d68-b80f-02edbb5edff1" providerId="ADAL" clId="{45F8D6D1-8E4C-4AFC-A7D6-88614A225232}" dt="2023-06-23T14:46:01.861" v="1" actId="20577"/>
          <ac:spMkLst>
            <pc:docMk/>
            <pc:sldMk cId="0" sldId="258"/>
            <ac:spMk id="62" creationId="{00000000-0000-0000-0000-000000000000}"/>
          </ac:spMkLst>
        </pc:spChg>
      </pc:sldChg>
      <pc:sldChg chg="modSp mod">
        <pc:chgData name="Nancy" userId="bf78039f-8405-4d68-b80f-02edbb5edff1" providerId="ADAL" clId="{45F8D6D1-8E4C-4AFC-A7D6-88614A225232}" dt="2023-06-23T14:45:39.597" v="0" actId="20577"/>
        <pc:sldMkLst>
          <pc:docMk/>
          <pc:sldMk cId="2040920148" sldId="264"/>
        </pc:sldMkLst>
        <pc:spChg chg="mod">
          <ac:chgData name="Nancy" userId="bf78039f-8405-4d68-b80f-02edbb5edff1" providerId="ADAL" clId="{45F8D6D1-8E4C-4AFC-A7D6-88614A225232}" dt="2023-06-23T14:45:39.597" v="0" actId="20577"/>
          <ac:spMkLst>
            <pc:docMk/>
            <pc:sldMk cId="2040920148" sldId="264"/>
            <ac:spMk id="3" creationId="{2BF694CE-688D-4C8A-BF20-54F4F9BF989B}"/>
          </ac:spMkLst>
        </pc:spChg>
      </pc:sldChg>
      <pc:sldChg chg="modSp mod">
        <pc:chgData name="Nancy" userId="bf78039f-8405-4d68-b80f-02edbb5edff1" providerId="ADAL" clId="{45F8D6D1-8E4C-4AFC-A7D6-88614A225232}" dt="2023-06-23T14:54:38.282" v="547" actId="6549"/>
        <pc:sldMkLst>
          <pc:docMk/>
          <pc:sldMk cId="3779638572" sldId="281"/>
        </pc:sldMkLst>
        <pc:spChg chg="mod">
          <ac:chgData name="Nancy" userId="bf78039f-8405-4d68-b80f-02edbb5edff1" providerId="ADAL" clId="{45F8D6D1-8E4C-4AFC-A7D6-88614A225232}" dt="2023-06-23T14:54:38.282" v="547" actId="6549"/>
          <ac:spMkLst>
            <pc:docMk/>
            <pc:sldMk cId="3779638572" sldId="281"/>
            <ac:spMk id="3" creationId="{A928E634-E81D-4F42-8FA5-0E7A146326F0}"/>
          </ac:spMkLst>
        </pc:spChg>
      </pc:sldChg>
      <pc:sldChg chg="modSp mod">
        <pc:chgData name="Nancy" userId="bf78039f-8405-4d68-b80f-02edbb5edff1" providerId="ADAL" clId="{45F8D6D1-8E4C-4AFC-A7D6-88614A225232}" dt="2023-06-23T14:55:00.510" v="550" actId="20577"/>
        <pc:sldMkLst>
          <pc:docMk/>
          <pc:sldMk cId="612334833" sldId="282"/>
        </pc:sldMkLst>
        <pc:spChg chg="mod">
          <ac:chgData name="Nancy" userId="bf78039f-8405-4d68-b80f-02edbb5edff1" providerId="ADAL" clId="{45F8D6D1-8E4C-4AFC-A7D6-88614A225232}" dt="2023-06-23T14:55:00.510" v="550" actId="20577"/>
          <ac:spMkLst>
            <pc:docMk/>
            <pc:sldMk cId="612334833" sldId="282"/>
            <ac:spMk id="3" creationId="{A65BB8BE-8D89-465E-94D7-899E1C8C401B}"/>
          </ac:spMkLst>
        </pc:spChg>
      </pc:sldChg>
      <pc:sldChg chg="modSp mod">
        <pc:chgData name="Nancy" userId="bf78039f-8405-4d68-b80f-02edbb5edff1" providerId="ADAL" clId="{45F8D6D1-8E4C-4AFC-A7D6-88614A225232}" dt="2023-06-23T14:53:14.109" v="506" actId="20577"/>
        <pc:sldMkLst>
          <pc:docMk/>
          <pc:sldMk cId="2989728771" sldId="286"/>
        </pc:sldMkLst>
        <pc:spChg chg="mod">
          <ac:chgData name="Nancy" userId="bf78039f-8405-4d68-b80f-02edbb5edff1" providerId="ADAL" clId="{45F8D6D1-8E4C-4AFC-A7D6-88614A225232}" dt="2023-06-23T14:53:14.109" v="506" actId="20577"/>
          <ac:spMkLst>
            <pc:docMk/>
            <pc:sldMk cId="2989728771" sldId="286"/>
            <ac:spMk id="3" creationId="{6B464DAD-BB27-4863-9981-15F892075E07}"/>
          </ac:spMkLst>
        </pc:spChg>
      </pc:sldChg>
      <pc:sldChg chg="modSp mod">
        <pc:chgData name="Nancy" userId="bf78039f-8405-4d68-b80f-02edbb5edff1" providerId="ADAL" clId="{45F8D6D1-8E4C-4AFC-A7D6-88614A225232}" dt="2023-06-23T14:53:49.783" v="543" actId="20577"/>
        <pc:sldMkLst>
          <pc:docMk/>
          <pc:sldMk cId="3934683303" sldId="292"/>
        </pc:sldMkLst>
        <pc:spChg chg="mod">
          <ac:chgData name="Nancy" userId="bf78039f-8405-4d68-b80f-02edbb5edff1" providerId="ADAL" clId="{45F8D6D1-8E4C-4AFC-A7D6-88614A225232}" dt="2023-06-23T14:53:49.783" v="543" actId="20577"/>
          <ac:spMkLst>
            <pc:docMk/>
            <pc:sldMk cId="3934683303" sldId="292"/>
            <ac:spMk id="3" creationId="{87FFC8F1-0EA5-40AD-9C32-094A60AA37CE}"/>
          </ac:spMkLst>
        </pc:spChg>
      </pc:sldChg>
      <pc:sldChg chg="modSp mod ord">
        <pc:chgData name="Nancy" userId="bf78039f-8405-4d68-b80f-02edbb5edff1" providerId="ADAL" clId="{45F8D6D1-8E4C-4AFC-A7D6-88614A225232}" dt="2023-06-23T14:52:39.814" v="500"/>
        <pc:sldMkLst>
          <pc:docMk/>
          <pc:sldMk cId="2926591195" sldId="296"/>
        </pc:sldMkLst>
        <pc:spChg chg="mod">
          <ac:chgData name="Nancy" userId="bf78039f-8405-4d68-b80f-02edbb5edff1" providerId="ADAL" clId="{45F8D6D1-8E4C-4AFC-A7D6-88614A225232}" dt="2023-06-23T14:47:25.932" v="22" actId="6549"/>
          <ac:spMkLst>
            <pc:docMk/>
            <pc:sldMk cId="2926591195" sldId="296"/>
            <ac:spMk id="3" creationId="{1651DA49-B566-4371-8EFB-B727CF93F690}"/>
          </ac:spMkLst>
        </pc:spChg>
        <pc:picChg chg="mod">
          <ac:chgData name="Nancy" userId="bf78039f-8405-4d68-b80f-02edbb5edff1" providerId="ADAL" clId="{45F8D6D1-8E4C-4AFC-A7D6-88614A225232}" dt="2023-06-23T14:47:36.839" v="24" actId="1076"/>
          <ac:picMkLst>
            <pc:docMk/>
            <pc:sldMk cId="2926591195" sldId="296"/>
            <ac:picMk id="7" creationId="{FD94FAA9-8EAC-622D-613F-3BBBE14274BC}"/>
          </ac:picMkLst>
        </pc:picChg>
      </pc:sldChg>
      <pc:sldChg chg="modSp mod">
        <pc:chgData name="Nancy" userId="bf78039f-8405-4d68-b80f-02edbb5edff1" providerId="ADAL" clId="{45F8D6D1-8E4C-4AFC-A7D6-88614A225232}" dt="2023-06-23T14:46:58.597" v="21" actId="255"/>
        <pc:sldMkLst>
          <pc:docMk/>
          <pc:sldMk cId="3560793564" sldId="297"/>
        </pc:sldMkLst>
        <pc:spChg chg="mod">
          <ac:chgData name="Nancy" userId="bf78039f-8405-4d68-b80f-02edbb5edff1" providerId="ADAL" clId="{45F8D6D1-8E4C-4AFC-A7D6-88614A225232}" dt="2023-06-23T14:46:58.597" v="21" actId="255"/>
          <ac:spMkLst>
            <pc:docMk/>
            <pc:sldMk cId="3560793564" sldId="297"/>
            <ac:spMk id="2" creationId="{F6E58A37-26D0-4CCD-A497-8BFA144D6782}"/>
          </ac:spMkLst>
        </pc:spChg>
      </pc:sldChg>
      <pc:sldChg chg="addSp modSp new mod ord">
        <pc:chgData name="Nancy" userId="bf78039f-8405-4d68-b80f-02edbb5edff1" providerId="ADAL" clId="{45F8D6D1-8E4C-4AFC-A7D6-88614A225232}" dt="2023-06-23T14:52:19.834" v="498" actId="1076"/>
        <pc:sldMkLst>
          <pc:docMk/>
          <pc:sldMk cId="1678162" sldId="298"/>
        </pc:sldMkLst>
        <pc:spChg chg="mod">
          <ac:chgData name="Nancy" userId="bf78039f-8405-4d68-b80f-02edbb5edff1" providerId="ADAL" clId="{45F8D6D1-8E4C-4AFC-A7D6-88614A225232}" dt="2023-06-23T14:52:14.682" v="497" actId="1076"/>
          <ac:spMkLst>
            <pc:docMk/>
            <pc:sldMk cId="1678162" sldId="298"/>
            <ac:spMk id="2" creationId="{9039411B-C8EE-42E1-BF63-BD2A4B6CDAAE}"/>
          </ac:spMkLst>
        </pc:spChg>
        <pc:spChg chg="mod">
          <ac:chgData name="Nancy" userId="bf78039f-8405-4d68-b80f-02edbb5edff1" providerId="ADAL" clId="{45F8D6D1-8E4C-4AFC-A7D6-88614A225232}" dt="2023-06-23T14:52:19.834" v="498" actId="1076"/>
          <ac:spMkLst>
            <pc:docMk/>
            <pc:sldMk cId="1678162" sldId="298"/>
            <ac:spMk id="3" creationId="{2AC62B29-14D4-4C6E-A4FE-5A0C1067B35D}"/>
          </ac:spMkLst>
        </pc:spChg>
        <pc:picChg chg="add mod">
          <ac:chgData name="Nancy" userId="bf78039f-8405-4d68-b80f-02edbb5edff1" providerId="ADAL" clId="{45F8D6D1-8E4C-4AFC-A7D6-88614A225232}" dt="2023-06-23T14:51:51.851" v="495" actId="1076"/>
          <ac:picMkLst>
            <pc:docMk/>
            <pc:sldMk cId="1678162" sldId="298"/>
            <ac:picMk id="5" creationId="{778AECF3-25BE-4A82-8C7D-23A7ADF4425F}"/>
          </ac:picMkLst>
        </pc:picChg>
      </pc:sldChg>
      <pc:sldChg chg="new del">
        <pc:chgData name="Nancy" userId="bf78039f-8405-4d68-b80f-02edbb5edff1" providerId="ADAL" clId="{45F8D6D1-8E4C-4AFC-A7D6-88614A225232}" dt="2023-06-23T15:27:46.299" v="554" actId="2696"/>
        <pc:sldMkLst>
          <pc:docMk/>
          <pc:sldMk cId="232746155" sldId="299"/>
        </pc:sldMkLst>
      </pc:sldChg>
      <pc:sldChg chg="new del">
        <pc:chgData name="Nancy" userId="bf78039f-8405-4d68-b80f-02edbb5edff1" providerId="ADAL" clId="{45F8D6D1-8E4C-4AFC-A7D6-88614A225232}" dt="2023-06-23T15:27:49.062" v="555" actId="2696"/>
        <pc:sldMkLst>
          <pc:docMk/>
          <pc:sldMk cId="3671734520" sldId="300"/>
        </pc:sldMkLst>
      </pc:sldChg>
      <pc:sldChg chg="new del">
        <pc:chgData name="Nancy" userId="bf78039f-8405-4d68-b80f-02edbb5edff1" providerId="ADAL" clId="{45F8D6D1-8E4C-4AFC-A7D6-88614A225232}" dt="2023-06-23T15:27:52.403" v="556" actId="2696"/>
        <pc:sldMkLst>
          <pc:docMk/>
          <pc:sldMk cId="2509164939" sldId="301"/>
        </pc:sldMkLst>
      </pc:sldChg>
    </pc:docChg>
  </pc:docChgLst>
  <pc:docChgLst>
    <pc:chgData name="Nancy Heiz" userId="S::heizn@newpaltz.edu::bf78039f-8405-4d68-b80f-02edbb5edff1" providerId="AD" clId="Web-{3CD6568C-17D5-8B40-4660-C2242575BBE1}"/>
    <pc:docChg chg="modSld">
      <pc:chgData name="Nancy Heiz" userId="S::heizn@newpaltz.edu::bf78039f-8405-4d68-b80f-02edbb5edff1" providerId="AD" clId="Web-{3CD6568C-17D5-8B40-4660-C2242575BBE1}" dt="2023-07-27T15:26:02.775" v="3"/>
      <pc:docMkLst>
        <pc:docMk/>
      </pc:docMkLst>
      <pc:sldChg chg="mod modShow">
        <pc:chgData name="Nancy Heiz" userId="S::heizn@newpaltz.edu::bf78039f-8405-4d68-b80f-02edbb5edff1" providerId="AD" clId="Web-{3CD6568C-17D5-8B40-4660-C2242575BBE1}" dt="2023-07-27T15:26:02.775" v="3"/>
        <pc:sldMkLst>
          <pc:docMk/>
          <pc:sldMk cId="2989728771" sldId="286"/>
        </pc:sldMkLst>
      </pc:sldChg>
      <pc:sldChg chg="modSp">
        <pc:chgData name="Nancy Heiz" userId="S::heizn@newpaltz.edu::bf78039f-8405-4d68-b80f-02edbb5edff1" providerId="AD" clId="Web-{3CD6568C-17D5-8B40-4660-C2242575BBE1}" dt="2023-07-27T15:25:44.727" v="2" actId="20577"/>
        <pc:sldMkLst>
          <pc:docMk/>
          <pc:sldMk cId="1678162" sldId="298"/>
        </pc:sldMkLst>
        <pc:spChg chg="mod">
          <ac:chgData name="Nancy Heiz" userId="S::heizn@newpaltz.edu::bf78039f-8405-4d68-b80f-02edbb5edff1" providerId="AD" clId="Web-{3CD6568C-17D5-8B40-4660-C2242575BBE1}" dt="2023-07-27T15:25:44.727" v="2" actId="20577"/>
          <ac:spMkLst>
            <pc:docMk/>
            <pc:sldMk cId="1678162" sldId="298"/>
            <ac:spMk id="3" creationId="{2AC62B29-14D4-4C6E-A4FE-5A0C1067B35D}"/>
          </ac:spMkLst>
        </pc:spChg>
      </pc:sldChg>
    </pc:docChg>
  </pc:docChgLst>
  <pc:docChgLst>
    <pc:chgData name="Nancy Heiz" userId="S::heizn@newpaltz.edu::bf78039f-8405-4d68-b80f-02edbb5edff1" providerId="AD" clId="Web-{FD87165B-9E9E-43DA-BE83-885B8724F2A7}"/>
    <pc:docChg chg="addSld modSld">
      <pc:chgData name="Nancy Heiz" userId="S::heizn@newpaltz.edu::bf78039f-8405-4d68-b80f-02edbb5edff1" providerId="AD" clId="Web-{FD87165B-9E9E-43DA-BE83-885B8724F2A7}" dt="2023-07-25T20:21:54.154" v="29"/>
      <pc:docMkLst>
        <pc:docMk/>
      </pc:docMkLst>
      <pc:sldChg chg="modSp">
        <pc:chgData name="Nancy Heiz" userId="S::heizn@newpaltz.edu::bf78039f-8405-4d68-b80f-02edbb5edff1" providerId="AD" clId="Web-{FD87165B-9E9E-43DA-BE83-885B8724F2A7}" dt="2023-07-25T20:21:06.261" v="26" actId="20577"/>
        <pc:sldMkLst>
          <pc:docMk/>
          <pc:sldMk cId="0" sldId="259"/>
        </pc:sldMkLst>
        <pc:spChg chg="mod">
          <ac:chgData name="Nancy Heiz" userId="S::heizn@newpaltz.edu::bf78039f-8405-4d68-b80f-02edbb5edff1" providerId="AD" clId="Web-{FD87165B-9E9E-43DA-BE83-885B8724F2A7}" dt="2023-07-25T20:21:06.261" v="26" actId="20577"/>
          <ac:spMkLst>
            <pc:docMk/>
            <pc:sldMk cId="0" sldId="259"/>
            <ac:spMk id="69" creationId="{00000000-0000-0000-0000-000000000000}"/>
          </ac:spMkLst>
        </pc:spChg>
      </pc:sldChg>
      <pc:sldChg chg="modSp">
        <pc:chgData name="Nancy Heiz" userId="S::heizn@newpaltz.edu::bf78039f-8405-4d68-b80f-02edbb5edff1" providerId="AD" clId="Web-{FD87165B-9E9E-43DA-BE83-885B8724F2A7}" dt="2023-07-25T20:19:54.806" v="19" actId="14100"/>
        <pc:sldMkLst>
          <pc:docMk/>
          <pc:sldMk cId="4093515871" sldId="275"/>
        </pc:sldMkLst>
        <pc:spChg chg="mod">
          <ac:chgData name="Nancy Heiz" userId="S::heizn@newpaltz.edu::bf78039f-8405-4d68-b80f-02edbb5edff1" providerId="AD" clId="Web-{FD87165B-9E9E-43DA-BE83-885B8724F2A7}" dt="2023-07-25T20:19:54.806" v="19" actId="14100"/>
          <ac:spMkLst>
            <pc:docMk/>
            <pc:sldMk cId="4093515871" sldId="275"/>
            <ac:spMk id="3" creationId="{FFF1EE21-3048-44B6-84D4-DFEDE558F11E}"/>
          </ac:spMkLst>
        </pc:spChg>
      </pc:sldChg>
      <pc:sldChg chg="modSp">
        <pc:chgData name="Nancy Heiz" userId="S::heizn@newpaltz.edu::bf78039f-8405-4d68-b80f-02edbb5edff1" providerId="AD" clId="Web-{FD87165B-9E9E-43DA-BE83-885B8724F2A7}" dt="2023-07-25T20:21:15.965" v="27" actId="14100"/>
        <pc:sldMkLst>
          <pc:docMk/>
          <pc:sldMk cId="1740071366" sldId="280"/>
        </pc:sldMkLst>
        <pc:picChg chg="mod">
          <ac:chgData name="Nancy Heiz" userId="S::heizn@newpaltz.edu::bf78039f-8405-4d68-b80f-02edbb5edff1" providerId="AD" clId="Web-{FD87165B-9E9E-43DA-BE83-885B8724F2A7}" dt="2023-07-25T20:21:15.965" v="27" actId="14100"/>
          <ac:picMkLst>
            <pc:docMk/>
            <pc:sldMk cId="1740071366" sldId="280"/>
            <ac:picMk id="5" creationId="{AD0D9639-8256-4F14-A993-27E3528978D1}"/>
          </ac:picMkLst>
        </pc:picChg>
      </pc:sldChg>
      <pc:sldChg chg="modSp">
        <pc:chgData name="Nancy Heiz" userId="S::heizn@newpaltz.edu::bf78039f-8405-4d68-b80f-02edbb5edff1" providerId="AD" clId="Web-{FD87165B-9E9E-43DA-BE83-885B8724F2A7}" dt="2023-07-25T20:21:21.387" v="28" actId="1076"/>
        <pc:sldMkLst>
          <pc:docMk/>
          <pc:sldMk cId="111155668" sldId="283"/>
        </pc:sldMkLst>
        <pc:picChg chg="mod">
          <ac:chgData name="Nancy Heiz" userId="S::heizn@newpaltz.edu::bf78039f-8405-4d68-b80f-02edbb5edff1" providerId="AD" clId="Web-{FD87165B-9E9E-43DA-BE83-885B8724F2A7}" dt="2023-07-25T20:21:21.387" v="28" actId="1076"/>
          <ac:picMkLst>
            <pc:docMk/>
            <pc:sldMk cId="111155668" sldId="283"/>
            <ac:picMk id="5" creationId="{CD65D0B4-C243-4AC2-BC9E-861F49DD01E9}"/>
          </ac:picMkLst>
        </pc:picChg>
      </pc:sldChg>
      <pc:sldChg chg="modSp">
        <pc:chgData name="Nancy Heiz" userId="S::heizn@newpaltz.edu::bf78039f-8405-4d68-b80f-02edbb5edff1" providerId="AD" clId="Web-{FD87165B-9E9E-43DA-BE83-885B8724F2A7}" dt="2023-07-25T20:20:14.853" v="21" actId="20577"/>
        <pc:sldMkLst>
          <pc:docMk/>
          <pc:sldMk cId="1452896410" sldId="293"/>
        </pc:sldMkLst>
        <pc:spChg chg="mod">
          <ac:chgData name="Nancy Heiz" userId="S::heizn@newpaltz.edu::bf78039f-8405-4d68-b80f-02edbb5edff1" providerId="AD" clId="Web-{FD87165B-9E9E-43DA-BE83-885B8724F2A7}" dt="2023-07-25T20:20:14.853" v="21" actId="20577"/>
          <ac:spMkLst>
            <pc:docMk/>
            <pc:sldMk cId="1452896410" sldId="293"/>
            <ac:spMk id="75" creationId="{00000000-0000-0000-0000-000000000000}"/>
          </ac:spMkLst>
        </pc:spChg>
      </pc:sldChg>
      <pc:sldChg chg="modSp">
        <pc:chgData name="Nancy Heiz" userId="S::heizn@newpaltz.edu::bf78039f-8405-4d68-b80f-02edbb5edff1" providerId="AD" clId="Web-{FD87165B-9E9E-43DA-BE83-885B8724F2A7}" dt="2023-07-25T20:19:21.789" v="4" actId="20577"/>
        <pc:sldMkLst>
          <pc:docMk/>
          <pc:sldMk cId="3560793564" sldId="297"/>
        </pc:sldMkLst>
        <pc:spChg chg="mod">
          <ac:chgData name="Nancy Heiz" userId="S::heizn@newpaltz.edu::bf78039f-8405-4d68-b80f-02edbb5edff1" providerId="AD" clId="Web-{FD87165B-9E9E-43DA-BE83-885B8724F2A7}" dt="2023-07-25T20:19:21.789" v="4" actId="20577"/>
          <ac:spMkLst>
            <pc:docMk/>
            <pc:sldMk cId="3560793564" sldId="297"/>
            <ac:spMk id="2" creationId="{F6E58A37-26D0-4CCD-A497-8BFA144D6782}"/>
          </ac:spMkLst>
        </pc:spChg>
      </pc:sldChg>
      <pc:sldChg chg="modSp">
        <pc:chgData name="Nancy Heiz" userId="S::heizn@newpaltz.edu::bf78039f-8405-4d68-b80f-02edbb5edff1" providerId="AD" clId="Web-{FD87165B-9E9E-43DA-BE83-885B8724F2A7}" dt="2023-07-25T20:19:15.195" v="3" actId="20577"/>
        <pc:sldMkLst>
          <pc:docMk/>
          <pc:sldMk cId="1678162" sldId="298"/>
        </pc:sldMkLst>
        <pc:spChg chg="mod">
          <ac:chgData name="Nancy Heiz" userId="S::heizn@newpaltz.edu::bf78039f-8405-4d68-b80f-02edbb5edff1" providerId="AD" clId="Web-{FD87165B-9E9E-43DA-BE83-885B8724F2A7}" dt="2023-07-25T20:19:15.195" v="3" actId="20577"/>
          <ac:spMkLst>
            <pc:docMk/>
            <pc:sldMk cId="1678162" sldId="298"/>
            <ac:spMk id="3" creationId="{2AC62B29-14D4-4C6E-A4FE-5A0C1067B35D}"/>
          </ac:spMkLst>
        </pc:spChg>
        <pc:picChg chg="mod">
          <ac:chgData name="Nancy Heiz" userId="S::heizn@newpaltz.edu::bf78039f-8405-4d68-b80f-02edbb5edff1" providerId="AD" clId="Web-{FD87165B-9E9E-43DA-BE83-885B8724F2A7}" dt="2023-07-25T20:19:12.820" v="2" actId="1076"/>
          <ac:picMkLst>
            <pc:docMk/>
            <pc:sldMk cId="1678162" sldId="298"/>
            <ac:picMk id="5" creationId="{778AECF3-25BE-4A82-8C7D-23A7ADF4425F}"/>
          </ac:picMkLst>
        </pc:picChg>
      </pc:sldChg>
      <pc:sldChg chg="new">
        <pc:chgData name="Nancy Heiz" userId="S::heizn@newpaltz.edu::bf78039f-8405-4d68-b80f-02edbb5edff1" providerId="AD" clId="Web-{FD87165B-9E9E-43DA-BE83-885B8724F2A7}" dt="2023-07-25T20:21:54.154" v="29"/>
        <pc:sldMkLst>
          <pc:docMk/>
          <pc:sldMk cId="3368858788" sldId="299"/>
        </pc:sldMkLst>
      </pc:sldChg>
    </pc:docChg>
  </pc:docChgLst>
  <pc:docChgLst>
    <pc:chgData name="Nancy Heiz" userId="S::heizn@newpaltz.edu::bf78039f-8405-4d68-b80f-02edbb5edff1" providerId="AD" clId="Web-{65F5DAA4-1F6F-4FD2-B01F-5671E5DD3515}"/>
    <pc:docChg chg="modSld">
      <pc:chgData name="Nancy Heiz" userId="S::heizn@newpaltz.edu::bf78039f-8405-4d68-b80f-02edbb5edff1" providerId="AD" clId="Web-{65F5DAA4-1F6F-4FD2-B01F-5671E5DD3515}" dt="2023-07-25T20:26:19.952" v="30" actId="20577"/>
      <pc:docMkLst>
        <pc:docMk/>
      </pc:docMkLst>
      <pc:sldChg chg="modSp">
        <pc:chgData name="Nancy Heiz" userId="S::heizn@newpaltz.edu::bf78039f-8405-4d68-b80f-02edbb5edff1" providerId="AD" clId="Web-{65F5DAA4-1F6F-4FD2-B01F-5671E5DD3515}" dt="2023-07-25T20:26:19.952" v="30" actId="20577"/>
        <pc:sldMkLst>
          <pc:docMk/>
          <pc:sldMk cId="3368858788" sldId="299"/>
        </pc:sldMkLst>
        <pc:spChg chg="mod">
          <ac:chgData name="Nancy Heiz" userId="S::heizn@newpaltz.edu::bf78039f-8405-4d68-b80f-02edbb5edff1" providerId="AD" clId="Web-{65F5DAA4-1F6F-4FD2-B01F-5671E5DD3515}" dt="2023-07-25T20:26:19.952" v="30" actId="20577"/>
          <ac:spMkLst>
            <pc:docMk/>
            <pc:sldMk cId="3368858788" sldId="299"/>
            <ac:spMk id="2" creationId="{A0879D85-2AAD-615E-6A06-CE6C9DD5C227}"/>
          </ac:spMkLst>
        </pc:spChg>
        <pc:spChg chg="mod">
          <ac:chgData name="Nancy Heiz" userId="S::heizn@newpaltz.edu::bf78039f-8405-4d68-b80f-02edbb5edff1" providerId="AD" clId="Web-{65F5DAA4-1F6F-4FD2-B01F-5671E5DD3515}" dt="2023-07-25T20:25:49.592" v="9" actId="14100"/>
          <ac:spMkLst>
            <pc:docMk/>
            <pc:sldMk cId="3368858788" sldId="299"/>
            <ac:spMk id="3" creationId="{27E419CE-0E99-7CC9-BDFF-A7CC53BF7D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23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https://hawksites.newpaltz.edu/dmjnews/production-major-progress-report/</a:t>
            </a:r>
          </a:p>
          <a:p>
            <a:pPr marL="158750" indent="0">
              <a:buNone/>
            </a:pPr>
            <a:r>
              <a:rPr lang="en-US" b="1"/>
              <a:t>The file is also on our shared Teams folder:  https://sunynp.sharepoint.com/:b:/r/sites/dmjteam/Shared%20Documents/General/Advising%20Resources%20to%20Share%20with%20Students/SAMPLE%20DMP%20STUDENT%20PROGRESS%20REPORT.pdf?csf=1&amp;web=1&amp;e=iKoIaC</a:t>
            </a:r>
          </a:p>
          <a:p>
            <a:pPr marL="158750" indent="0">
              <a:buNone/>
            </a:pPr>
            <a:endParaRPr lang="en-US" b="1"/>
          </a:p>
          <a:p>
            <a:endParaRPr lang="en-US"/>
          </a:p>
          <a:p>
            <a:pPr marL="158750" indent="0">
              <a:buNone/>
            </a:pPr>
            <a:r>
              <a:rPr lang="en-US"/>
              <a:t>Point out: </a:t>
            </a:r>
          </a:p>
          <a:p>
            <a:pPr marL="158750" indent="0">
              <a:buNone/>
            </a:pPr>
            <a:r>
              <a:rPr lang="en-US"/>
              <a:t>Grad requirements: 120 total credits, GE, WI, DIVR, LA and Major</a:t>
            </a:r>
          </a:p>
          <a:p>
            <a:pPr marL="158750" indent="0">
              <a:buNone/>
            </a:pPr>
            <a:r>
              <a:rPr lang="en-US"/>
              <a:t>--DMJ offers a few WI options, plus a GE HUMANITIES WI option that </a:t>
            </a:r>
            <a:r>
              <a:rPr lang="en-US" err="1"/>
              <a:t>fulfulls</a:t>
            </a:r>
            <a:r>
              <a:rPr lang="en-US"/>
              <a:t> UD LA and Electives for </a:t>
            </a:r>
            <a:r>
              <a:rPr lang="en-US" err="1"/>
              <a:t>Prodn</a:t>
            </a:r>
            <a:r>
              <a:rPr lang="en-US"/>
              <a:t> and Mgt majors </a:t>
            </a:r>
          </a:p>
          <a:p>
            <a:pPr marL="158750" indent="0">
              <a:buNone/>
            </a:pPr>
            <a:r>
              <a:rPr lang="en-US"/>
              <a:t>--Transfers be aware of UD totals</a:t>
            </a:r>
          </a:p>
          <a:p>
            <a:pPr marL="158750" indent="0">
              <a:buNone/>
            </a:pPr>
            <a:r>
              <a:rPr lang="en-US"/>
              <a:t>--BA vs BS – it’s a quick change we can make in senior year if you don’t have enough to meet the 90 LA before graduation</a:t>
            </a:r>
          </a:p>
          <a:p>
            <a:pPr marL="158750" indent="0">
              <a:buNone/>
            </a:pPr>
            <a:r>
              <a:rPr lang="en-US"/>
              <a:t>(More info here: </a:t>
            </a:r>
          </a:p>
          <a:p>
            <a:pPr marL="158750" indent="0">
              <a:buNone/>
            </a:pPr>
            <a:r>
              <a:rPr lang="en-US"/>
              <a:t>https://hawksites.newpaltz.edu/dmjnews/?s=liberal+arts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12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https://hawksites.newpaltz.edu/dmjnews/2022/02/14/clear-all-holds/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49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" name="Google Shape;8;p8"/>
          <p:cNvCxnSpPr/>
          <p:nvPr/>
        </p:nvCxnSpPr>
        <p:spPr>
          <a:xfrm>
            <a:off x="-18704" y="6309498"/>
            <a:ext cx="918972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Google Shape;9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88203" y="6377896"/>
            <a:ext cx="1427147" cy="4035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nner.newpaltz.edu/pls/PROD/bwckzschd.p_display_sect?p_term_code=202309&amp;p_crn=1175&amp;p_origin=bwckzschd.p_dsp_results%3Fp_term%3D202309%26p_subj%3DDMJ" TargetMode="External"/><Relationship Id="rId2" Type="http://schemas.openxmlformats.org/officeDocument/2006/relationships/hyperlink" Target="https://banner.newpaltz.edu/pls/PROD/bwckzschd.p_display_sect?p_term_code=202309&amp;p_crn=1153&amp;p_origin=bwckzschd.p_dsp_results%3Fp_term%3D202309%26p_subj%3DDM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wksites.newpaltz.edu/dmjnews/2022/10/05/23rd-annual-woodstock-film-festival-wraps-up-product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npinternpack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npbiglis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newpaltz.edu/calendar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awksites.newpaltz.edu/dmjnews/production-major-progress-repor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paltz.edu/ugc/las/digitalmedia_jour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5CFF-6711-4C19-B1EA-1A29214C55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Welcome to</a:t>
            </a:r>
            <a:br>
              <a:rPr lang="en-US" sz="4800" b="1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Digital Media &amp; Journalism</a:t>
            </a:r>
            <a:br>
              <a:rPr lang="en-US" sz="4800" b="1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>
                <a:latin typeface="Arial"/>
                <a:ea typeface="Arial"/>
                <a:cs typeface="Arial"/>
                <a:sym typeface="Arial"/>
              </a:rPr>
              <a:t>Group Advising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C5ED3-C15A-4CE5-AAC3-09C2019E3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/>
              <a:t>We’ll cover what Production, Management and Journalism majors need to know and do to plan your Fall ’23 schedules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6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411B-C8EE-42E1-BF63-BD2A4B6C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62" y="223083"/>
            <a:ext cx="7886700" cy="1325563"/>
          </a:xfrm>
        </p:spPr>
        <p:txBody>
          <a:bodyPr/>
          <a:lstStyle/>
          <a:p>
            <a:r>
              <a:rPr lang="en-US" b="1">
                <a:latin typeface="+mn-lt"/>
              </a:rPr>
              <a:t>Beyond the required courses, you choose Electives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62B29-14D4-4C6E-A4FE-5A0C1067B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362" y="1435008"/>
            <a:ext cx="78867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/>
              <a:t>We encourage you to choose DMJ electives 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DMJ 100:499 means ANY DMJ course from  100-level through 499.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DMJ 300:499 means UPPER-Division DMJ courses</a:t>
            </a:r>
            <a:br>
              <a:rPr lang="en-US" sz="2400" dirty="0"/>
            </a:br>
            <a:endParaRPr lang="en-US" sz="2400"/>
          </a:p>
          <a:p>
            <a:pPr marL="114300" indent="0">
              <a:buNone/>
            </a:pPr>
            <a:r>
              <a:rPr lang="en-US" sz="2400" dirty="0"/>
              <a:t>Consult the </a:t>
            </a:r>
            <a:r>
              <a:rPr lang="en-US" sz="2400" b="1" dirty="0"/>
              <a:t>Schedule of Classes</a:t>
            </a:r>
            <a:r>
              <a:rPr lang="en-US" sz="2400" dirty="0"/>
              <a:t> to see all our offerings – and </a:t>
            </a:r>
            <a:r>
              <a:rPr lang="en-US" sz="2400" b="1" dirty="0"/>
              <a:t>check any restrictions or pre-requisites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AECF3-25BE-4A82-8C7D-23A7ADF4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" y="4816355"/>
            <a:ext cx="9144000" cy="203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8A37-26D0-4CCD-A497-8BFA144D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582"/>
            <a:ext cx="8119424" cy="1016354"/>
          </a:xfrm>
        </p:spPr>
        <p:txBody>
          <a:bodyPr/>
          <a:lstStyle/>
          <a:p>
            <a:r>
              <a:rPr lang="en-US">
                <a:latin typeface="+mn-lt"/>
              </a:rPr>
              <a:t>Electives for Fall  </a:t>
            </a:r>
            <a:r>
              <a:rPr lang="en-US" sz="1800">
                <a:latin typeface="+mn-lt"/>
              </a:rPr>
              <a:t>(</a:t>
            </a:r>
            <a:r>
              <a:rPr lang="en-US" sz="1800" b="1">
                <a:latin typeface="+mn-lt"/>
              </a:rPr>
              <a:t>prerequisites </a:t>
            </a:r>
            <a:r>
              <a:rPr lang="en-US" sz="1800">
                <a:latin typeface="+mn-lt"/>
              </a:rPr>
              <a:t>are in parentheses)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1DA49-B566-4371-8EFB-B727CF93F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682" y="1018095"/>
            <a:ext cx="8974318" cy="5158868"/>
          </a:xfrm>
        </p:spPr>
        <p:txBody>
          <a:bodyPr>
            <a:normAutofit fontScale="85000" lnSpcReduction="20000"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DMJ300 Photojournalism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DMJ310 Media &amp; Diversity (DMJ101)</a:t>
            </a:r>
            <a:endParaRPr lang="en-US" sz="2400" b="1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DMJ314 Feature Writing (WI; open to all majors)</a:t>
            </a:r>
            <a:endParaRPr lang="en-US" sz="2400" b="1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DMJ333 Podcasting (DMP &amp; JRN majors)</a:t>
            </a:r>
            <a:endParaRPr lang="en-US" sz="2400" b="1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DMJ343 Media Criticism &amp; Aesthetics (WI)</a:t>
            </a:r>
            <a:endParaRPr lang="en-US" sz="2400" b="1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DMJ347 Media Ethics</a:t>
            </a:r>
            <a:endParaRPr lang="en-US" sz="2400" b="1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DMJ388 Digital Animation &amp; Visual Effects (DMJ340)</a:t>
            </a:r>
            <a:endParaRPr lang="en-US" sz="2400" b="1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DMJ390 90 Minutes to Die: Film Noir</a:t>
            </a:r>
            <a:endParaRPr lang="en-US" sz="2400" b="1">
              <a:ea typeface="Arial"/>
            </a:endParaRPr>
          </a:p>
          <a:p>
            <a:pPr marL="0" indent="0">
              <a:buSzPts val="2100"/>
              <a:buNone/>
            </a:pPr>
            <a:r>
              <a:rPr lang="en-US" sz="2400" b="1">
                <a:ea typeface="Arial"/>
                <a:sym typeface="Arial"/>
              </a:rPr>
              <a:t>DMJ399 </a:t>
            </a:r>
            <a:r>
              <a:rPr lang="en-US" sz="2400" b="1">
                <a:ea typeface="Arial"/>
                <a:sym typeface="Arial"/>
                <a:hlinkClick r:id="rId2"/>
              </a:rPr>
              <a:t>Art of the Pitch</a:t>
            </a:r>
            <a:r>
              <a:rPr lang="en-US" sz="2400" b="1">
                <a:ea typeface="Arial"/>
                <a:sym typeface="Arial"/>
              </a:rPr>
              <a:t> (1 credit; Juniors/Seniors)</a:t>
            </a:r>
            <a:endParaRPr lang="en-US" sz="2400" b="1">
              <a:ea typeface="Arial"/>
            </a:endParaRPr>
          </a:p>
          <a:p>
            <a:pPr marL="0" indent="0">
              <a:buSzPts val="2100"/>
              <a:buNone/>
            </a:pPr>
            <a:r>
              <a:rPr lang="en-US" sz="2400" b="1">
                <a:ea typeface="Arial"/>
                <a:sym typeface="Arial"/>
              </a:rPr>
              <a:t>DMJ432 Media &amp; Popular Culture (WI, DMJ101) </a:t>
            </a:r>
            <a:endParaRPr lang="en-US" sz="2400" b="1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DMJ434 Global Media (DMJ101)</a:t>
            </a:r>
            <a:endParaRPr lang="en-US" sz="2400" b="1">
              <a:ea typeface="Arial"/>
            </a:endParaRPr>
          </a:p>
          <a:p>
            <a:pPr marL="0" indent="0">
              <a:buSzPts val="2100"/>
              <a:buNone/>
            </a:pPr>
            <a:r>
              <a:rPr lang="en-US" sz="2400" b="1">
                <a:ea typeface="Arial"/>
                <a:sym typeface="Arial"/>
              </a:rPr>
              <a:t>DMJ452 Mass Media Law </a:t>
            </a:r>
            <a:endParaRPr lang="en-US" sz="2400" b="1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DMJ470 Ottaway Seminar (JRN, Juniors/Seniors)</a:t>
            </a:r>
            <a:endParaRPr lang="en-US" sz="2400" b="1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DMJ475 Picture Culture (WI)</a:t>
            </a:r>
            <a:endParaRPr lang="en-US" sz="2400" b="1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DMJ499 </a:t>
            </a:r>
            <a:r>
              <a:rPr lang="en-US" sz="2400" b="1">
                <a:ea typeface="Arial"/>
                <a:sym typeface="Arial"/>
                <a:hlinkClick r:id="rId3"/>
              </a:rPr>
              <a:t>Woodstock Film Festival</a:t>
            </a:r>
            <a:r>
              <a:rPr lang="en-US" sz="2400" b="1">
                <a:ea typeface="Arial"/>
                <a:sym typeface="Arial"/>
              </a:rPr>
              <a:t> (1 credit; must have transportation to </a:t>
            </a:r>
            <a:r>
              <a:rPr lang="en-US" sz="2400" b="1">
                <a:ea typeface="Arial"/>
                <a:sym typeface="Arial"/>
                <a:hlinkClick r:id="rId4"/>
              </a:rPr>
              <a:t>festival)</a:t>
            </a:r>
            <a:endParaRPr lang="en-US" sz="2400" b="1">
              <a:ea typeface="Arial"/>
            </a:endParaRPr>
          </a:p>
          <a:p>
            <a:pPr marL="0" indent="0">
              <a:buSzPts val="2100"/>
              <a:buNone/>
            </a:pPr>
            <a:endParaRPr lang="en-US" sz="2400" b="1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9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8A37-26D0-4CCD-A497-8BFA144D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582"/>
            <a:ext cx="8119424" cy="1016354"/>
          </a:xfrm>
        </p:spPr>
        <p:txBody>
          <a:bodyPr/>
          <a:lstStyle/>
          <a:p>
            <a:r>
              <a:rPr lang="en-US">
                <a:latin typeface="+mn-lt"/>
              </a:rPr>
              <a:t>New for Fall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1DA49-B566-4371-8EFB-B727CF93F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8095"/>
            <a:ext cx="7886700" cy="5158868"/>
          </a:xfrm>
        </p:spPr>
        <p:txBody>
          <a:bodyPr/>
          <a:lstStyle/>
          <a:p>
            <a:pPr marL="0" indent="0">
              <a:buSzPts val="2100"/>
              <a:buNone/>
            </a:pPr>
            <a:r>
              <a:rPr lang="en-US" sz="2400" b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3-credit Media &amp; Diversity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It will be offered every semester and is a great UD elective for all majors (</a:t>
            </a:r>
            <a:r>
              <a:rPr lang="en-US" sz="2400" b="1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Prereq</a:t>
            </a:r>
            <a:r>
              <a:rPr lang="en-US" sz="2400" b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DMJ101)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 b="1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4FAA9-8EAC-622D-613F-3BBBE142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0" y="1728078"/>
            <a:ext cx="8789680" cy="612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843B40-FAD8-C035-A2EE-88A65E3D4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51" y="3663545"/>
            <a:ext cx="7682498" cy="246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9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4F43-929B-43CE-B339-2F25E3A3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Amazing </a:t>
            </a:r>
            <a:r>
              <a:rPr lang="en-US" b="1"/>
              <a:t>Extracurriculars</a:t>
            </a:r>
            <a:r>
              <a:rPr lang="en-US"/>
              <a:t>/Open to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1EE21-3048-44B6-84D4-DFEDE558F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377302" cy="435133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>
                <a:latin typeface="Arial"/>
                <a:cs typeface="Arial"/>
              </a:rPr>
              <a:t>An opportunity to practice what you're learning or try something new.</a:t>
            </a:r>
          </a:p>
          <a:p>
            <a:pPr marL="114300" indent="0">
              <a:buNone/>
            </a:pPr>
            <a:endParaRPr lang="en-US" sz="2800">
              <a:latin typeface="Arial"/>
              <a:cs typeface="Arial"/>
            </a:endParaRPr>
          </a:p>
          <a:p>
            <a:r>
              <a:rPr lang="en-US" sz="2800">
                <a:latin typeface="Arial"/>
                <a:cs typeface="Arial"/>
              </a:rPr>
              <a:t>New Paltz Oracle </a:t>
            </a:r>
            <a:endParaRPr lang="en-US" sz="2800"/>
          </a:p>
          <a:p>
            <a:r>
              <a:rPr lang="en-US" sz="2800">
                <a:latin typeface="Arial"/>
                <a:cs typeface="Arial"/>
              </a:rPr>
              <a:t>The Teller magazine</a:t>
            </a:r>
            <a:endParaRPr lang="en-US" sz="2800"/>
          </a:p>
          <a:p>
            <a:r>
              <a:rPr lang="en-US" sz="2800">
                <a:latin typeface="Arial"/>
                <a:cs typeface="Arial"/>
              </a:rPr>
              <a:t>WFNP Radio</a:t>
            </a:r>
            <a:endParaRPr lang="en-US" sz="2800"/>
          </a:p>
          <a:p>
            <a:r>
              <a:rPr lang="en-US" sz="2800">
                <a:latin typeface="Arial"/>
                <a:cs typeface="Arial"/>
              </a:rPr>
              <a:t>Hawk Studios  TV station </a:t>
            </a:r>
            <a:endParaRPr lang="en-US" sz="2800"/>
          </a:p>
          <a:p>
            <a:r>
              <a:rPr lang="en-US" sz="2800">
                <a:latin typeface="Arial"/>
                <a:cs typeface="Arial"/>
              </a:rPr>
              <a:t>Blogs, zines, etc. </a:t>
            </a:r>
          </a:p>
          <a:p>
            <a:r>
              <a:rPr lang="en-US" sz="2800">
                <a:latin typeface="Arial"/>
                <a:cs typeface="Arial"/>
              </a:rPr>
              <a:t>Media Society (hosts Media Day each spring) </a:t>
            </a:r>
          </a:p>
        </p:txBody>
      </p:sp>
    </p:spTree>
    <p:extLst>
      <p:ext uri="{BB962C8B-B14F-4D97-AF65-F5344CB8AC3E}">
        <p14:creationId xmlns:p14="http://schemas.microsoft.com/office/powerpoint/2010/main" val="409351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0" y="95495"/>
            <a:ext cx="889440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Internships are Mandatory for DMJ Majors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1"/>
          </p:nvPr>
        </p:nvSpPr>
        <p:spPr>
          <a:xfrm>
            <a:off x="386862" y="890954"/>
            <a:ext cx="8128488" cy="52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Once you have: 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60 total credits  (junior or senior)</a:t>
            </a:r>
            <a:endParaRPr lang="en-US" sz="2000">
              <a:latin typeface="Arial"/>
              <a:ea typeface="Arial"/>
              <a:cs typeface="Arial"/>
            </a:endParaRPr>
          </a:p>
          <a:p>
            <a:pPr indent="-355600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30 credits at SUNY New Paltz </a:t>
            </a:r>
            <a:endParaRPr lang="en-US" sz="2000">
              <a:latin typeface="Arial"/>
              <a:ea typeface="Arial"/>
              <a:cs typeface="Arial"/>
            </a:endParaRPr>
          </a:p>
          <a:p>
            <a:pPr indent="-355600">
              <a:lnSpc>
                <a:spcPct val="100000"/>
              </a:lnSpc>
              <a:spcBef>
                <a:spcPts val="0"/>
              </a:spcBef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18 credits in the major (in progress or completed)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2.5+ GPA</a:t>
            </a:r>
            <a:br>
              <a:rPr lang="en-US" sz="2000">
                <a:latin typeface="Arial"/>
                <a:ea typeface="Arial"/>
                <a:cs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Then, APPLY FOR CERTIFICATION to look for an internship</a:t>
            </a:r>
            <a:endParaRPr lang="en-US" sz="2000"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  <a:hlinkClick r:id="rId3"/>
              </a:rPr>
              <a:t>tinyurl.com/npinternpacket</a:t>
            </a:r>
            <a:endParaRPr lang="en-US" sz="2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80000"/>
              </a:lnSpc>
              <a:buSzPts val="21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Do this as soon as you meet the criteria, but before the </a:t>
            </a:r>
            <a:endParaRPr lang="en-US" sz="2000">
              <a:latin typeface="Arial"/>
              <a:ea typeface="Arial"/>
              <a:cs typeface="Arial"/>
            </a:endParaRPr>
          </a:p>
          <a:p>
            <a:pPr marL="0" indent="0">
              <a:lnSpc>
                <a:spcPct val="80000"/>
              </a:lnSpc>
              <a:buSzPts val="21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aseline="30000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Friday in November for Spring; </a:t>
            </a:r>
            <a:endParaRPr lang="en-US" sz="2000"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aseline="30000">
                <a:latin typeface="Arial"/>
                <a:ea typeface="Arial"/>
                <a:cs typeface="Arial"/>
                <a:sym typeface="Arial"/>
              </a:rPr>
              <a:t>nd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Friday in April for Summer or Fall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Once you are ELIGIBLE to seek an internship, begin your search: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Instagram @npcommedia, Handshake, the BIG List:</a:t>
            </a:r>
            <a:br>
              <a:rPr lang="en-US" sz="2000">
                <a:latin typeface="Arial"/>
                <a:ea typeface="Arial"/>
                <a:cs typeface="Arial"/>
              </a:rPr>
            </a:br>
            <a:endParaRPr lang="en-US" sz="200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80000"/>
              </a:lnSpc>
              <a:buSzPts val="21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  <a:hlinkClick r:id="rId4"/>
              </a:rPr>
              <a:t>tinyurl.com/npbiglist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 </a:t>
            </a:r>
            <a:endParaRPr lang="en-US" sz="2000" b="1">
              <a:latin typeface="Arial"/>
              <a:ea typeface="Arial"/>
              <a:cs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br>
              <a:rPr lang="en-US" sz="2000">
                <a:latin typeface="Arial"/>
                <a:ea typeface="Arial"/>
                <a:cs typeface="Arial"/>
              </a:rPr>
            </a:br>
            <a:r>
              <a:rPr lang="en-US" sz="2000">
                <a:latin typeface="Arial"/>
                <a:ea typeface="Arial"/>
                <a:cs typeface="Arial"/>
                <a:sym typeface="Arial"/>
              </a:rPr>
              <a:t>Get placement approved by Internship Coordinator Nancy </a:t>
            </a:r>
            <a:r>
              <a:rPr lang="en-US" sz="2000" err="1">
                <a:latin typeface="Arial"/>
                <a:ea typeface="Arial"/>
                <a:cs typeface="Arial"/>
                <a:sym typeface="Arial"/>
              </a:rPr>
              <a:t>Heiz</a:t>
            </a:r>
            <a:endParaRPr sz="2000" err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F28A-672C-47B0-919F-D408C94F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83128"/>
            <a:ext cx="8182841" cy="1607562"/>
          </a:xfrm>
        </p:spPr>
        <p:txBody>
          <a:bodyPr>
            <a:normAutofit/>
          </a:bodyPr>
          <a:lstStyle/>
          <a:p>
            <a:r>
              <a:rPr lang="en-US" b="1">
                <a:latin typeface="+mn-lt"/>
              </a:rPr>
              <a:t>The Legislative Gazette in Albany </a:t>
            </a:r>
            <a:r>
              <a:rPr lang="en-US">
                <a:latin typeface="+mn-lt"/>
              </a:rPr>
              <a:t>is the premier DMJ  internship (and scholarships are available) open to all majors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6D45E-75B6-4C77-99F1-2F5B58C5A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F0A15AB-92E9-4929-BF2F-98123650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33" y="2940111"/>
            <a:ext cx="5333333" cy="977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178C8-9E9C-4441-B1E1-A2496BA35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5187"/>
            <a:ext cx="9144000" cy="45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2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489D58-5AEC-4CD0-A97F-4DDDED602F2F}"/>
              </a:ext>
            </a:extLst>
          </p:cNvPr>
          <p:cNvSpPr txBox="1">
            <a:spLocks/>
          </p:cNvSpPr>
          <p:nvPr/>
        </p:nvSpPr>
        <p:spPr>
          <a:xfrm>
            <a:off x="628650" y="1338606"/>
            <a:ext cx="7524663" cy="526015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Television: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ABC, NBC, CBS, MTV, Viacom, Comedy Central (The Daily Show, The Colbert Report), Adult Swim, Time Warner Cable,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AMCtv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IFCtv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, Discovery Channel, and many others </a:t>
            </a:r>
          </a:p>
          <a:p>
            <a:pPr lvl="1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Radio: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NYC Radio Market, Hudson Valley Radio Market (Townsquare Media,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iHeart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Radio, Radio Woodstock, Radio Kingston), various genres and responsibilities</a:t>
            </a:r>
          </a:p>
          <a:p>
            <a:pPr lvl="1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Film: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40 Acres and a Mule (Spike Lee), BCDF Productions (films such as ‘Peace Love and Misunderstanding’ and ‘Higher Ground’), Mandalay Film, numerous independent films and production companies</a:t>
            </a:r>
          </a:p>
          <a:p>
            <a:pPr lvl="1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Digital Media: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Hearst Digital (Esquire, Cosmo, etc.), NBC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iLearn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, Refinery29, Vox, Mashable and other web video companies/branches </a:t>
            </a:r>
          </a:p>
          <a:p>
            <a:pPr lvl="1"/>
            <a:b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Publications: The Legislative Gazette,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Hudson Valley Magazine, Chronogram, Journal News, LI Herald,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6CAEA6-F454-432F-8A65-75F1FF88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For the required internship, there are lots of opportunities for DMJ majors: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60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You’ll find many answers on our </a:t>
            </a:r>
            <a:br>
              <a:rPr lang="en-US" b="1"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latin typeface="Arial"/>
                <a:ea typeface="Arial"/>
                <a:cs typeface="Arial"/>
                <a:sym typeface="Arial"/>
              </a:rPr>
              <a:t>DMJ News </a:t>
            </a:r>
            <a:r>
              <a:rPr lang="en-US" b="1" err="1">
                <a:latin typeface="Arial"/>
                <a:ea typeface="Arial"/>
                <a:cs typeface="Arial"/>
                <a:sym typeface="Arial"/>
              </a:rPr>
              <a:t>Hawksite</a:t>
            </a:r>
            <a:br>
              <a:rPr lang="en-US" b="1">
                <a:latin typeface="Arial"/>
                <a:ea typeface="Arial"/>
                <a:cs typeface="Arial"/>
                <a:sym typeface="Arial"/>
              </a:rPr>
            </a:b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DMJ News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site – You’ll find answers to common questions like how to declare a minor, how to do an internship, etc.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indent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Subscribe to updates and weekly newsletters: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https://hawksites.newpaltz.edu/dmjnews</a:t>
            </a:r>
            <a:endParaRPr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89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D57B-C5E5-4320-B94B-BC2E5E4D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412"/>
            <a:ext cx="7886700" cy="816890"/>
          </a:xfrm>
        </p:spPr>
        <p:txBody>
          <a:bodyPr/>
          <a:lstStyle/>
          <a:p>
            <a:r>
              <a:rPr lang="en-US">
                <a:latin typeface="+mn-lt"/>
              </a:rPr>
              <a:t>Highlights for Fall ’23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64DAD-BB27-4863-9981-15F89207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01188"/>
            <a:ext cx="7966710" cy="5416731"/>
          </a:xfrm>
        </p:spPr>
        <p:txBody>
          <a:bodyPr>
            <a:normAutofit/>
          </a:bodyPr>
          <a:lstStyle/>
          <a:p>
            <a:r>
              <a:rPr lang="en-US"/>
              <a:t>Media &amp; Diversity </a:t>
            </a:r>
          </a:p>
          <a:p>
            <a:endParaRPr lang="en-US"/>
          </a:p>
          <a:p>
            <a:r>
              <a:rPr lang="en-US"/>
              <a:t>Reminder…</a:t>
            </a:r>
          </a:p>
          <a:p>
            <a:r>
              <a:rPr lang="en-US"/>
              <a:t>Media Management senior seminar </a:t>
            </a:r>
            <a:r>
              <a:rPr lang="en-US" b="1"/>
              <a:t>ONLY in Spring: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DMJ444 Seminar in Media Studies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/>
          </a:p>
          <a:p>
            <a:r>
              <a:rPr lang="en-US"/>
              <a:t>Media Management core courses </a:t>
            </a:r>
            <a:r>
              <a:rPr lang="en-US" b="1"/>
              <a:t>ONLY in Fall: </a:t>
            </a:r>
          </a:p>
          <a:p>
            <a:pPr>
              <a:buFont typeface="Wingdings"/>
              <a:buChar char="ü"/>
            </a:pPr>
            <a:r>
              <a:rPr lang="en-US"/>
              <a:t>DMJ350 Media Research Methods</a:t>
            </a:r>
          </a:p>
          <a:p>
            <a:pPr>
              <a:buFont typeface="Wingdings"/>
              <a:buChar char="ü"/>
            </a:pPr>
            <a:r>
              <a:rPr lang="en-US"/>
              <a:t>DMJ434 Global Media</a:t>
            </a:r>
          </a:p>
          <a:p>
            <a:endParaRPr lang="en-US"/>
          </a:p>
          <a:p>
            <a:r>
              <a:rPr lang="en-US"/>
              <a:t>Journalism core courses </a:t>
            </a:r>
            <a:r>
              <a:rPr lang="en-US" b="1"/>
              <a:t>ONLY in Spring: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DMJ332 Journalism 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DMJ458 Capstone Seminar in MM Reporting</a:t>
            </a:r>
          </a:p>
        </p:txBody>
      </p:sp>
    </p:spTree>
    <p:extLst>
      <p:ext uri="{BB962C8B-B14F-4D97-AF65-F5344CB8AC3E}">
        <p14:creationId xmlns:p14="http://schemas.microsoft.com/office/powerpoint/2010/main" val="2989728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03ED-6EF3-45A8-B572-8E7B9334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7200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3153E-8346-4739-A180-765B99EE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Group Advising! </a:t>
            </a:r>
            <a:br>
              <a:rPr lang="en-US"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how it will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694CE-688D-4C8A-BF20-54F4F9BF9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Major overviews: Production, Management, Journalism </a:t>
            </a:r>
          </a:p>
          <a:p>
            <a:pPr>
              <a:lnSpc>
                <a:spcPct val="90000"/>
              </a:lnSpc>
            </a:pPr>
            <a:r>
              <a:rPr lang="en-US"/>
              <a:t>Internship eligibility</a:t>
            </a:r>
          </a:p>
          <a:p>
            <a:pPr>
              <a:lnSpc>
                <a:spcPct val="90000"/>
              </a:lnSpc>
            </a:pPr>
            <a:r>
              <a:rPr lang="en-US"/>
              <a:t>How to read the Progress Report</a:t>
            </a:r>
          </a:p>
          <a:p>
            <a:pPr>
              <a:lnSpc>
                <a:spcPct val="90000"/>
              </a:lnSpc>
            </a:pPr>
            <a:r>
              <a:rPr lang="en-US"/>
              <a:t>Important dates</a:t>
            </a:r>
          </a:p>
          <a:p>
            <a:pPr>
              <a:lnSpc>
                <a:spcPct val="90000"/>
              </a:lnSpc>
            </a:pPr>
            <a:r>
              <a:rPr lang="en-US"/>
              <a:t>My Schedule Planner quick tips</a:t>
            </a:r>
          </a:p>
          <a:p>
            <a:pPr>
              <a:lnSpc>
                <a:spcPct val="90000"/>
              </a:lnSpc>
            </a:pPr>
            <a:r>
              <a:rPr lang="en-US"/>
              <a:t>Check for holds &amp; confirm your time assignment</a:t>
            </a:r>
          </a:p>
        </p:txBody>
      </p:sp>
    </p:spTree>
    <p:extLst>
      <p:ext uri="{BB962C8B-B14F-4D97-AF65-F5344CB8AC3E}">
        <p14:creationId xmlns:p14="http://schemas.microsoft.com/office/powerpoint/2010/main" val="2040920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3530-7C24-4B6B-B379-8887DA26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59" y="655605"/>
            <a:ext cx="7886700" cy="2852737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Fall ’23 Advising &amp; Scheduling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FC8F1-0EA5-40AD-9C32-094A60AA3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17" y="3866279"/>
            <a:ext cx="7886700" cy="1500187"/>
          </a:xfrm>
        </p:spPr>
        <p:txBody>
          <a:bodyPr>
            <a:normAutofit lnSpcReduction="10000"/>
          </a:bodyPr>
          <a:lstStyle/>
          <a:p>
            <a:r>
              <a:rPr lang="en-US" sz="3200">
                <a:solidFill>
                  <a:schemeClr val="tx1"/>
                </a:solidFill>
              </a:rPr>
              <a:t>We’ll work with you individually. Please help fellow students if you’ve completed your draft schedule. </a:t>
            </a:r>
            <a:r>
              <a:rPr lang="en-US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4683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Follow these best practices for advising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628650" y="823550"/>
            <a:ext cx="7886700" cy="53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▪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Get to know your major advisor.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Beyond scheduling and policies, they can advise you on courses, grad school, internships, careers, etc.</a:t>
            </a:r>
            <a:br>
              <a:rPr lang="en-US">
                <a:latin typeface="Arial"/>
                <a:ea typeface="Arial"/>
                <a:cs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▪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Become familiar w/Academic Calendar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(ex: S/U deadlines; can’t add courses after first week; all policies and forms are linked)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https://www3.newpaltz.edu/calendars/</a:t>
            </a:r>
            <a:br>
              <a:rPr lang="en-US">
                <a:latin typeface="Arial"/>
                <a:ea typeface="Arial"/>
                <a:cs typeface="Arial"/>
              </a:rPr>
            </a:br>
            <a:br>
              <a:rPr lang="en-US">
                <a:latin typeface="Arial"/>
                <a:ea typeface="Arial"/>
                <a:cs typeface="Arial"/>
              </a:rPr>
            </a:br>
            <a:endParaRPr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80000"/>
              </a:lnSpc>
              <a:buSzPts val="2100"/>
              <a:buFont typeface="Arial"/>
              <a:buChar char="▪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Use only New Paltz email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account for any school matters</a:t>
            </a:r>
            <a:br>
              <a:rPr lang="en-US">
                <a:latin typeface="Arial"/>
                <a:ea typeface="Arial"/>
                <a:cs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lnSpc>
                <a:spcPct val="80000"/>
              </a:lnSpc>
              <a:buSzPts val="2100"/>
              <a:buFont typeface="Arial"/>
              <a:buChar char="▪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Include your Banner (N) number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on ALL emails about advising, schedules, registration, etc.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1450" lvl="0" indent="-381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9D85-2AAD-615E-6A06-CE6C9DD5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087562"/>
          </a:xfrm>
        </p:spPr>
        <p:txBody>
          <a:bodyPr>
            <a:normAutofit/>
          </a:bodyPr>
          <a:lstStyle/>
          <a:p>
            <a:r>
              <a:rPr lang="en-US" sz="3000"/>
              <a:t>Have you submitted your </a:t>
            </a:r>
            <a:r>
              <a:rPr lang="en-US" sz="3000" b="1"/>
              <a:t>most recent Official Transcript</a:t>
            </a:r>
            <a:r>
              <a:rPr lang="en-US" sz="3000"/>
              <a:t>, that shows final grades from this semester? And shows you earned an Associate’s degree (if applicable)?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419CE-0E99-7CC9-BDFF-A7CC53BF7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504118"/>
            <a:ext cx="8513001" cy="3672845"/>
          </a:xfrm>
        </p:spPr>
        <p:txBody>
          <a:bodyPr/>
          <a:lstStyle/>
          <a:p>
            <a:r>
              <a:rPr lang="en-US" sz="2800" b="1"/>
              <a:t>If not, please submit that BEFORE CLASSES BEGIN</a:t>
            </a:r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58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34F6-6BCF-46F6-9419-0A38EBC0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Understand how to read your Progress Report</a:t>
            </a:r>
          </a:p>
        </p:txBody>
      </p:sp>
      <p:pic>
        <p:nvPicPr>
          <p:cNvPr id="5" name="Picture 4" descr="Graphical user interface, text, application, email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AD0D9639-8256-4F14-A993-27E352897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72" y="1491859"/>
            <a:ext cx="6742465" cy="53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71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E869-2A90-47D3-B38C-6C9A9A96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113"/>
            <a:ext cx="7886700" cy="1325563"/>
          </a:xfrm>
        </p:spPr>
        <p:txBody>
          <a:bodyPr/>
          <a:lstStyle/>
          <a:p>
            <a:r>
              <a:rPr lang="en-US" b="1">
                <a:latin typeface="+mn-lt"/>
              </a:rPr>
              <a:t>Check for HOLDS and clear them before you register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CEC84-12BF-4B0A-B122-9D133A4D9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588" y="1253331"/>
            <a:ext cx="7886700" cy="4351338"/>
          </a:xfrm>
        </p:spPr>
        <p:txBody>
          <a:bodyPr/>
          <a:lstStyle/>
          <a:p>
            <a:pPr marL="114300" indent="0">
              <a:buNone/>
            </a:pPr>
            <a:r>
              <a:rPr lang="en-US"/>
              <a:t>In my.newpaltz.edu under </a:t>
            </a:r>
            <a:r>
              <a:rPr lang="en-US" b="1"/>
              <a:t>General &gt; Holds </a:t>
            </a:r>
            <a:r>
              <a:rPr lang="en-US"/>
              <a:t>– If you have an ACTIVE (red) HOLD that says it “affects registration”  you MUST ADDRESS THAT in order to be permitted to register on your Time Assignment</a:t>
            </a:r>
          </a:p>
          <a:p>
            <a:endParaRPr lang="en-US"/>
          </a:p>
          <a:p>
            <a:pPr marL="114300" indent="0">
              <a:buNone/>
            </a:pPr>
            <a:endParaRPr lang="en-US" b="1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D65D0B4-C243-4AC2-BC9E-861F49DD0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75" t="17967" r="39359" b="15220"/>
          <a:stretch/>
        </p:blipFill>
        <p:spPr>
          <a:xfrm>
            <a:off x="709809" y="2331424"/>
            <a:ext cx="4888523" cy="383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5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E869-2A90-47D3-B38C-6C9A9A96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+mn-lt"/>
              </a:rPr>
              <a:t>Verify your Registration Time Assignment and mark it on your calendar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CEC84-12BF-4B0A-B122-9D133A4D9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/>
              <a:t>Your Time Assignment is the actual day/time appointment you register yourself for fall. What we’re doing here is preparing you for that. </a:t>
            </a:r>
          </a:p>
          <a:p>
            <a:pPr marL="114300" indent="0">
              <a:buNone/>
            </a:pPr>
            <a:r>
              <a:rPr lang="en-US"/>
              <a:t>In my.newpaltz.edu under </a:t>
            </a:r>
            <a:r>
              <a:rPr lang="en-US" b="1"/>
              <a:t>Registration &gt; Time Assignment,</a:t>
            </a:r>
            <a:r>
              <a:rPr lang="en-US"/>
              <a:t> there’s a day and time – That’s the earliest you can register, but you should </a:t>
            </a:r>
            <a:r>
              <a:rPr lang="en-US" b="1"/>
              <a:t>not wait any longer than that.</a:t>
            </a:r>
          </a:p>
          <a:p>
            <a:pPr marL="114300" indent="0">
              <a:buNone/>
            </a:pPr>
            <a:r>
              <a:rPr lang="en-US" b="1"/>
              <a:t>Example: </a:t>
            </a:r>
          </a:p>
          <a:p>
            <a:pPr marL="114300" indent="0">
              <a:buNone/>
            </a:pPr>
            <a:endParaRPr lang="en-US" b="1"/>
          </a:p>
          <a:p>
            <a:pPr marL="114300" indent="0">
              <a:buNone/>
            </a:pPr>
            <a:endParaRPr lang="en-US" b="1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087ACF7C-E7C8-0AD1-B379-CE7FCC9F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167" y="4263020"/>
            <a:ext cx="5007835" cy="204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39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0643-7858-4444-95C5-7EE2DA4E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We use My Schedule Planner to draft schedules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8E634-E81D-4F42-8FA5-0E7A14632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Brief overview</a:t>
            </a:r>
          </a:p>
          <a:p>
            <a:pPr marL="114300" indent="0">
              <a:buNone/>
            </a:pPr>
            <a:endParaRPr lang="en-US" sz="2400"/>
          </a:p>
          <a:p>
            <a:r>
              <a:rPr lang="en-US" sz="2400"/>
              <a:t>Always have back-up plans (several “Favorites” saved)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8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628649" y="365126"/>
            <a:ext cx="83512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300"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Time to review your schedule 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▪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My Schedule Planner</a:t>
            </a:r>
            <a:endParaRPr lang="en-US" sz="3200">
              <a:latin typeface="Arial"/>
              <a:ea typeface="Arial"/>
              <a:cs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▪"/>
            </a:pPr>
            <a:endParaRPr lang="en-US" sz="3200">
              <a:latin typeface="Arial"/>
              <a:ea typeface="Arial"/>
              <a:cs typeface="Arial"/>
            </a:endParaRPr>
          </a:p>
          <a:p>
            <a:pPr marL="17145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Speak up if there’s something you aren’t sure about</a:t>
            </a:r>
            <a:endParaRPr sz="3200">
              <a:latin typeface="Arial"/>
              <a:ea typeface="Arial"/>
              <a:cs typeface="Arial"/>
            </a:endParaRPr>
          </a:p>
          <a:p>
            <a:pPr marL="19050" indent="0">
              <a:buNone/>
            </a:pPr>
            <a:endParaRPr lang="en-US" sz="3200">
              <a:latin typeface="Arial"/>
              <a:cs typeface="Arial"/>
            </a:endParaRPr>
          </a:p>
          <a:p>
            <a:pPr marL="171450" indent="-152400">
              <a:buFont typeface="Arial"/>
              <a:buChar char="▪"/>
            </a:pPr>
            <a:r>
              <a:rPr lang="en-US" sz="3200">
                <a:latin typeface="Arial"/>
                <a:cs typeface="Arial"/>
              </a:rPr>
              <a:t>This is a group advising session. We appreciate your patience!</a:t>
            </a:r>
          </a:p>
          <a:p>
            <a:pPr marL="171450" lvl="0" indent="-38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/>
          </a:p>
          <a:p>
            <a:pPr marL="171450" indent="-38100">
              <a:buSzPts val="2100"/>
              <a:buNone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247-ABF1-41B8-B504-7A486E75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10566"/>
          </a:xfrm>
        </p:spPr>
        <p:txBody>
          <a:bodyPr>
            <a:normAutofit/>
          </a:bodyPr>
          <a:lstStyle/>
          <a:p>
            <a:r>
              <a:rPr lang="en-US" b="1"/>
              <a:t>When your schedule is drafted and you're waiting for your advisor to review it, discuss your plans with your fellow students.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BB8BE-8D89-465E-94D7-899E1C8C4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587132"/>
            <a:ext cx="7886700" cy="3136308"/>
          </a:xfrm>
        </p:spPr>
        <p:txBody>
          <a:bodyPr/>
          <a:lstStyle/>
          <a:p>
            <a:pPr marL="114300" indent="0">
              <a:buNone/>
            </a:pPr>
            <a:r>
              <a:rPr lang="en-US" sz="2800"/>
              <a:t>Tips and tricks to share? </a:t>
            </a:r>
          </a:p>
          <a:p>
            <a:pPr marL="114300" indent="0">
              <a:buNone/>
            </a:pPr>
            <a:r>
              <a:rPr lang="en-US" sz="2800"/>
              <a:t>Need help getting started? </a:t>
            </a:r>
          </a:p>
          <a:p>
            <a:pPr marL="114300" indent="0">
              <a:buNone/>
            </a:pPr>
            <a:endParaRPr lang="en-US" sz="2800"/>
          </a:p>
          <a:p>
            <a:pPr marL="114300" indent="0">
              <a:buNone/>
            </a:pPr>
            <a:r>
              <a:rPr lang="en-US" sz="2800"/>
              <a:t>Your advisor will review your draft and release you to register</a:t>
            </a:r>
            <a:endParaRPr lang="en-US"/>
          </a:p>
          <a:p>
            <a:pPr marL="11430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34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03ED-6EF3-45A8-B572-8E7B9334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7200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320"/>
            </a:pPr>
            <a:r>
              <a:rPr lang="en-US" sz="3600">
                <a:latin typeface="Arial"/>
                <a:cs typeface="Arial"/>
                <a:sym typeface="Arial"/>
              </a:rPr>
              <a:t>DMJ: Three majors, one department</a:t>
            </a:r>
            <a:endParaRPr sz="3600"/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indent="-203200">
              <a:spcBef>
                <a:spcPts val="0"/>
              </a:spcBef>
              <a:buSzPts val="3200"/>
            </a:pPr>
            <a:r>
              <a:rPr lang="en-US" sz="3600">
                <a:ea typeface="Arial"/>
                <a:sym typeface="Arial"/>
              </a:rPr>
              <a:t>Digital Media Production</a:t>
            </a:r>
            <a:endParaRPr lang="en-US" sz="3600"/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sz="3600">
              <a:ea typeface="Arial"/>
            </a:endParaRPr>
          </a:p>
          <a:p>
            <a:pPr marL="171450" indent="-203200">
              <a:spcBef>
                <a:spcPts val="0"/>
              </a:spcBef>
              <a:buSzPts val="3200"/>
            </a:pPr>
            <a:r>
              <a:rPr lang="en-US" sz="3600">
                <a:ea typeface="Arial"/>
                <a:sym typeface="Arial"/>
              </a:rPr>
              <a:t>Digital Media Management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US" sz="3600">
              <a:ea typeface="Arial"/>
            </a:endParaRPr>
          </a:p>
          <a:p>
            <a:pPr marL="171450" indent="-203200">
              <a:spcBef>
                <a:spcPts val="0"/>
              </a:spcBef>
              <a:buSzPts val="3200"/>
            </a:pPr>
            <a:r>
              <a:rPr lang="en-US" sz="3600">
                <a:ea typeface="Arial"/>
                <a:sym typeface="Arial"/>
              </a:rPr>
              <a:t>Journalism</a:t>
            </a:r>
            <a:endParaRPr lang="en-US"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628650" y="365124"/>
            <a:ext cx="7886700" cy="168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300"/>
            </a:pPr>
            <a:r>
              <a:rPr lang="en-US" b="1">
                <a:latin typeface="+mn-lt"/>
                <a:ea typeface="Arial"/>
                <a:cs typeface="Arial"/>
                <a:sym typeface="Arial"/>
              </a:rPr>
              <a:t>Digital Media Production </a:t>
            </a:r>
            <a:r>
              <a:rPr lang="en-US">
                <a:latin typeface="+mn-lt"/>
              </a:rPr>
              <a:t>focuses on content creation: video, audio, television, film, multimedia/multiplatform</a:t>
            </a:r>
            <a:br>
              <a:rPr lang="en-US"/>
            </a:b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628650" y="1970202"/>
            <a:ext cx="7886700" cy="420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14300" indent="0">
              <a:buNone/>
            </a:pPr>
            <a:r>
              <a:rPr lang="en-US" sz="2400"/>
              <a:t>Fundamentals: </a:t>
            </a:r>
          </a:p>
          <a:p>
            <a:pPr lvl="1"/>
            <a:r>
              <a:rPr lang="en-US" sz="2400"/>
              <a:t>Digital Storytelling</a:t>
            </a:r>
          </a:p>
          <a:p>
            <a:pPr lvl="1"/>
            <a:r>
              <a:rPr lang="en-US" sz="2400"/>
              <a:t>Writing for Digital Media</a:t>
            </a:r>
          </a:p>
          <a:p>
            <a:pPr lvl="1"/>
            <a:r>
              <a:rPr lang="en-US" sz="2400"/>
              <a:t>Audio Production</a:t>
            </a:r>
          </a:p>
          <a:p>
            <a:pPr lvl="1"/>
            <a:r>
              <a:rPr lang="en-US" sz="2400"/>
              <a:t>TV Studio Production</a:t>
            </a:r>
          </a:p>
          <a:p>
            <a:pPr marL="114300" indent="0">
              <a:buNone/>
            </a:pPr>
            <a:r>
              <a:rPr lang="en-US" sz="2400"/>
              <a:t>Advanced classes:</a:t>
            </a:r>
            <a:endParaRPr lang="en-US"/>
          </a:p>
          <a:p>
            <a:pPr lvl="1"/>
            <a:r>
              <a:rPr lang="en-US" sz="2400"/>
              <a:t>Field Production</a:t>
            </a:r>
          </a:p>
          <a:p>
            <a:pPr lvl="1"/>
            <a:r>
              <a:rPr lang="en-US" sz="2400"/>
              <a:t>Seminar in Digital Filmmaking</a:t>
            </a:r>
          </a:p>
          <a:p>
            <a:pPr lvl="1"/>
            <a:endParaRPr lang="en-US" sz="2400"/>
          </a:p>
          <a:p>
            <a:pPr marL="571500" lvl="1" indent="0">
              <a:buNone/>
            </a:pPr>
            <a:r>
              <a:rPr lang="en-US" sz="2400"/>
              <a:t>Electives</a:t>
            </a:r>
            <a:r>
              <a:rPr lang="en-US" sz="2400">
                <a:ea typeface="Arial"/>
              </a:rPr>
              <a:t> include Podcasting, Animation, Mass Media Law, Photojournalism, Media Ethics, film courses, and much more.</a:t>
            </a:r>
            <a:endParaRPr lang="en-US"/>
          </a:p>
          <a:p>
            <a:pPr lvl="1"/>
            <a:endParaRPr lang="en-US" sz="2400">
              <a:ea typeface="Arial"/>
            </a:endParaRPr>
          </a:p>
          <a:p>
            <a:pPr marL="0" indent="0">
              <a:lnSpc>
                <a:spcPct val="80000"/>
              </a:lnSpc>
              <a:buSzPts val="1942"/>
              <a:buNone/>
            </a:pPr>
            <a:endParaRPr lang="en-US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35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567363" y="728046"/>
            <a:ext cx="85914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300"/>
            </a:pPr>
            <a:r>
              <a:rPr lang="en-US" b="1">
                <a:latin typeface="+mn-lt"/>
                <a:ea typeface="Arial"/>
                <a:cs typeface="Arial"/>
                <a:sym typeface="Arial"/>
              </a:rPr>
              <a:t>Digital Media Management </a:t>
            </a:r>
            <a:r>
              <a:rPr lang="en-US">
                <a:latin typeface="+mn-lt"/>
              </a:rPr>
              <a:t>focuses on content management and programming.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 </a:t>
            </a:r>
            <a:br>
              <a:rPr lang="en-US">
                <a:latin typeface="+mn-lt"/>
              </a:rPr>
            </a:br>
            <a:br>
              <a:rPr lang="en-US">
                <a:latin typeface="+mn-lt"/>
              </a:rPr>
            </a:br>
            <a:endParaRPr b="1"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8A877-D0D5-4D69-A60E-221F50B58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80528"/>
            <a:ext cx="7886700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/>
              <a:t>Pitching, Coordinating</a:t>
            </a:r>
          </a:p>
          <a:p>
            <a:pPr lvl="1"/>
            <a:r>
              <a:rPr lang="en-US" sz="2400"/>
              <a:t>Programming, Strategy   </a:t>
            </a:r>
          </a:p>
          <a:p>
            <a:pPr lvl="1"/>
            <a:r>
              <a:rPr lang="en-US" sz="2400"/>
              <a:t>Sales, Marketing, Advertising </a:t>
            </a:r>
          </a:p>
          <a:p>
            <a:pPr marL="114300" indent="0">
              <a:buNone/>
            </a:pPr>
            <a:r>
              <a:rPr lang="en-US" sz="2200"/>
              <a:t>for television networks, film festivals, streaming services, and other platforms. </a:t>
            </a:r>
          </a:p>
          <a:p>
            <a:pPr marL="114300" indent="0">
              <a:buNone/>
            </a:pPr>
            <a:r>
              <a:rPr lang="en-US" sz="2400" b="1"/>
              <a:t>Fundamentals:</a:t>
            </a:r>
            <a:endParaRPr lang="en-US" sz="2200" b="1"/>
          </a:p>
          <a:p>
            <a:pPr marL="571500" lvl="1" indent="0">
              <a:buNone/>
            </a:pPr>
            <a:r>
              <a:rPr lang="en-US" sz="1900"/>
              <a:t>DMJ224 Media Industries</a:t>
            </a:r>
          </a:p>
          <a:p>
            <a:pPr marL="571500" lvl="1" indent="0">
              <a:buNone/>
            </a:pPr>
            <a:r>
              <a:rPr lang="en-US" sz="1900"/>
              <a:t>DMJ323 Digital Media Content &amp; Tech </a:t>
            </a:r>
            <a:r>
              <a:rPr lang="en-US" sz="1900" b="1"/>
              <a:t>(**Being replaced by DMJ310 Diversity &amp; Media)</a:t>
            </a:r>
          </a:p>
          <a:p>
            <a:pPr marL="114300" indent="0">
              <a:buNone/>
            </a:pPr>
            <a:r>
              <a:rPr lang="en-US" sz="2400" b="1"/>
              <a:t>Advanced classes focus on research projects/papers:</a:t>
            </a:r>
          </a:p>
          <a:p>
            <a:pPr marL="571500" lvl="1" indent="0">
              <a:buNone/>
            </a:pPr>
            <a:r>
              <a:rPr lang="en-US" sz="1900"/>
              <a:t>DMJ434 Global Media </a:t>
            </a:r>
            <a:r>
              <a:rPr lang="en-US" sz="1900" b="1"/>
              <a:t>(**fall only)</a:t>
            </a:r>
          </a:p>
          <a:p>
            <a:pPr marL="571500" lvl="1" indent="0">
              <a:buNone/>
            </a:pPr>
            <a:r>
              <a:rPr lang="en-US" sz="1900"/>
              <a:t>DMJ350 Media Research Methods </a:t>
            </a:r>
            <a:r>
              <a:rPr lang="en-US" sz="1900" b="1"/>
              <a:t>(**fall only)</a:t>
            </a:r>
          </a:p>
          <a:p>
            <a:pPr marL="571500" lvl="1" indent="0">
              <a:buNone/>
            </a:pPr>
            <a:r>
              <a:rPr lang="en-US" sz="1900"/>
              <a:t>DMJ444 Seminar in Media Studies (capstone</a:t>
            </a:r>
            <a:r>
              <a:rPr lang="en-US" sz="1900" b="1"/>
              <a:t>/**spring only) </a:t>
            </a:r>
          </a:p>
          <a:p>
            <a:pPr marL="114300" indent="0"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2A02-FC7F-4533-AEDC-64CFA36F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media management major has a few courses outside our department</a:t>
            </a:r>
          </a:p>
        </p:txBody>
      </p:sp>
      <p:sp>
        <p:nvSpPr>
          <p:cNvPr id="4" name="Google Shape;63;p3">
            <a:extLst>
              <a:ext uri="{FF2B5EF4-FFF2-40B4-BE49-F238E27FC236}">
                <a16:creationId xmlns:a16="http://schemas.microsoft.com/office/drawing/2014/main" id="{5953975A-E6F3-476E-AF72-80186F8740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53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▪"/>
            </a:pPr>
            <a:r>
              <a:rPr lang="en-US" sz="1942" b="1">
                <a:latin typeface="Arial"/>
                <a:ea typeface="Arial"/>
                <a:cs typeface="Arial"/>
                <a:sym typeface="Arial"/>
              </a:rPr>
              <a:t>BUS325 Marketing </a:t>
            </a:r>
            <a:r>
              <a:rPr lang="en-US" sz="1942">
                <a:latin typeface="Arial"/>
                <a:ea typeface="Arial"/>
                <a:cs typeface="Arial"/>
                <a:sym typeface="Arial"/>
              </a:rPr>
              <a:t>requires permission (BUS School sets protocol) </a:t>
            </a:r>
            <a:r>
              <a:rPr lang="en-US" sz="1942" b="1"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942">
                <a:latin typeface="Arial"/>
                <a:ea typeface="Arial"/>
                <a:cs typeface="Arial"/>
                <a:sym typeface="Arial"/>
              </a:rPr>
              <a:t> MPL 4 (If lower, take BUS325 at a community college or find a </a:t>
            </a:r>
            <a:r>
              <a:rPr lang="en-US" sz="1942" b="1">
                <a:latin typeface="Arial"/>
                <a:ea typeface="Arial"/>
                <a:cs typeface="Arial"/>
                <a:sym typeface="Arial"/>
              </a:rPr>
              <a:t>substitution like CMM353 Persuasion &amp; Social Influence </a:t>
            </a:r>
            <a:r>
              <a:rPr lang="en-US" sz="1942">
                <a:latin typeface="Arial"/>
                <a:ea typeface="Arial"/>
                <a:cs typeface="Arial"/>
                <a:sym typeface="Arial"/>
              </a:rPr>
              <a:t>or CMM315 Intro to Strategic Comm) </a:t>
            </a:r>
          </a:p>
          <a:p>
            <a:pPr marL="171450" lvl="0" indent="-171450" algn="l" rtl="0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▪"/>
            </a:pPr>
            <a:r>
              <a:rPr lang="en-US" sz="1942" b="1">
                <a:latin typeface="Arial"/>
                <a:ea typeface="Arial"/>
                <a:cs typeface="Arial"/>
                <a:sym typeface="Arial"/>
              </a:rPr>
              <a:t>CMM104 Public Speaking</a:t>
            </a:r>
          </a:p>
          <a:p>
            <a:pPr marL="171450" lvl="0" indent="-171450" algn="l" rtl="0">
              <a:lnSpc>
                <a:spcPct val="1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Char char="▪"/>
            </a:pPr>
            <a:r>
              <a:rPr lang="en-US" sz="1942" b="1">
                <a:latin typeface="Arial"/>
                <a:ea typeface="Arial"/>
                <a:cs typeface="Arial"/>
                <a:sym typeface="Arial"/>
              </a:rPr>
              <a:t>BUS electives </a:t>
            </a:r>
            <a:r>
              <a:rPr lang="en-US" sz="1942">
                <a:latin typeface="Arial"/>
                <a:ea typeface="Arial"/>
                <a:cs typeface="Arial"/>
                <a:sym typeface="Arial"/>
              </a:rPr>
              <a:t>don’t have pre-</a:t>
            </a:r>
            <a:r>
              <a:rPr lang="en-US" sz="1942" err="1">
                <a:latin typeface="Arial"/>
                <a:ea typeface="Arial"/>
                <a:cs typeface="Arial"/>
                <a:sym typeface="Arial"/>
              </a:rPr>
              <a:t>reqs</a:t>
            </a:r>
            <a:r>
              <a:rPr lang="en-US" sz="1942">
                <a:latin typeface="Arial"/>
                <a:ea typeface="Arial"/>
                <a:cs typeface="Arial"/>
                <a:sym typeface="Arial"/>
              </a:rPr>
              <a:t> (Principles of Mgt, Legal Environment of Bus, Financial Accounting) </a:t>
            </a:r>
            <a:endParaRPr sz="1942">
              <a:latin typeface="Arial"/>
              <a:ea typeface="Arial"/>
              <a:cs typeface="Arial"/>
              <a:sym typeface="Arial"/>
            </a:endParaRPr>
          </a:p>
          <a:p>
            <a:pPr marL="171450" lvl="0" indent="-4813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lang="en-US" sz="1942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6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E752-319F-455E-A582-B919B2FD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Management majors have options for the media production requirement</a:t>
            </a:r>
            <a:br>
              <a:rPr lang="en-US" sz="2400" b="1"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>
                <a:latin typeface="Arial"/>
                <a:ea typeface="Arial"/>
                <a:cs typeface="Arial"/>
                <a:sym typeface="Arial"/>
              </a:rPr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9C265-689C-49BC-8E52-3F188247C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5" y="1555423"/>
            <a:ext cx="8663233" cy="4621540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endParaRPr lang="en-US" sz="2400">
              <a:latin typeface="Arial"/>
              <a:ea typeface="Arial"/>
              <a:cs typeface="Arial"/>
              <a:sym typeface="Arial"/>
            </a:endParaRPr>
          </a:p>
          <a:p>
            <a:pPr marL="342900">
              <a:lnSpc>
                <a:spcPct val="80000"/>
              </a:lnSpc>
              <a:buSzPts val="1942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DMJ300 </a:t>
            </a:r>
            <a:r>
              <a:rPr lang="en-US" sz="2400" err="1">
                <a:latin typeface="Arial"/>
                <a:ea typeface="Arial"/>
                <a:cs typeface="Arial"/>
                <a:sym typeface="Arial"/>
              </a:rPr>
              <a:t>PhotoJ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has no pre-</a:t>
            </a:r>
            <a:r>
              <a:rPr lang="en-US" sz="2400" err="1">
                <a:latin typeface="Arial"/>
                <a:ea typeface="Arial"/>
                <a:cs typeface="Arial"/>
                <a:sym typeface="Arial"/>
              </a:rPr>
              <a:t>reqs</a:t>
            </a:r>
            <a:endParaRPr lang="en-US" sz="2400">
              <a:latin typeface="Arial"/>
              <a:ea typeface="Arial"/>
              <a:cs typeface="Arial"/>
              <a:sym typeface="Arial"/>
            </a:endParaRPr>
          </a:p>
          <a:p>
            <a:pPr marL="342900">
              <a:lnSpc>
                <a:spcPct val="170000"/>
              </a:lnSpc>
              <a:buSzPts val="1942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DMJ340 TV Studio requires DMJ319, 215 &amp; Permission of Instructor</a:t>
            </a:r>
            <a:endParaRPr lang="en-US">
              <a:latin typeface="Arial"/>
              <a:ea typeface="Arial"/>
              <a:cs typeface="Arial"/>
              <a:sym typeface="Arial"/>
            </a:endParaRPr>
          </a:p>
          <a:p>
            <a:pPr marL="342900">
              <a:lnSpc>
                <a:spcPct val="170000"/>
              </a:lnSpc>
              <a:buSzPts val="1942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Substitutions can be made if you have other production interests (Podcasting, Audio Production, etc.)</a:t>
            </a:r>
            <a:endParaRPr lang="en-US">
              <a:latin typeface="Arial"/>
              <a:ea typeface="Arial"/>
              <a:cs typeface="Arial"/>
              <a:sym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7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CF39-3599-4553-87D7-280D0B66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Journalism</a:t>
            </a:r>
            <a:r>
              <a:rPr lang="en-US">
                <a:latin typeface="+mn-lt"/>
              </a:rPr>
              <a:t> majors focus on writing, editing, producing multimedia for the 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472E1-2542-4289-9DC6-BCE227E74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https://www.newpaltz.edu/ugc/las/digitalmedia_journ/</a:t>
            </a:r>
            <a:endParaRPr lang="en-US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SzPts val="2100"/>
              <a:buNone/>
            </a:pPr>
            <a:r>
              <a:rPr lang="en-US">
                <a:ea typeface="Arial"/>
                <a:sym typeface="Arial"/>
              </a:rPr>
              <a:t>Foundation courses: </a:t>
            </a: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342900">
              <a:buSzPts val="2100"/>
            </a:pPr>
            <a:r>
              <a:rPr lang="en-US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DMJ210 Investigating the News </a:t>
            </a:r>
          </a:p>
          <a:p>
            <a:pPr marL="342900">
              <a:buSzPts val="2100"/>
            </a:pPr>
            <a:r>
              <a:rPr lang="en-US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DMJ230 Journalism I</a:t>
            </a:r>
          </a:p>
          <a:p>
            <a:pPr marL="342900">
              <a:buSzPts val="2100"/>
            </a:pPr>
            <a:r>
              <a:rPr lang="en-US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DMJ215 Digital Storytelling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SzPts val="2100"/>
              <a:buNone/>
            </a:pPr>
            <a:r>
              <a:rPr lang="en-US">
                <a:ea typeface="Arial"/>
                <a:sym typeface="Arial"/>
              </a:rPr>
              <a:t>Advanced courses:</a:t>
            </a:r>
            <a:endParaRPr lang="en-US">
              <a:ea typeface="Arial"/>
            </a:endParaRPr>
          </a:p>
          <a:p>
            <a:pPr marL="342900">
              <a:buSzPts val="2100"/>
            </a:pPr>
            <a:r>
              <a:rPr lang="en-US">
                <a:ea typeface="Arial"/>
                <a:sym typeface="Arial"/>
              </a:rPr>
              <a:t>DMJ332 Journalism II (**spring only)</a:t>
            </a: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342900">
              <a:buSzPts val="2100"/>
            </a:pPr>
            <a:r>
              <a:rPr lang="en-US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DMJ347 Media Ethics</a:t>
            </a:r>
          </a:p>
          <a:p>
            <a:pPr marL="342900">
              <a:buSzPts val="2100"/>
            </a:pPr>
            <a:r>
              <a:rPr lang="en-US">
                <a:ea typeface="Arial"/>
                <a:sym typeface="Arial"/>
              </a:rPr>
              <a:t>DMJ453 MM Editing/Publishing: The Little Rebellion </a:t>
            </a:r>
            <a:r>
              <a:rPr lang="en-US" b="1">
                <a:ea typeface="Arial"/>
                <a:sym typeface="Arial"/>
              </a:rPr>
              <a:t>(**fall only</a:t>
            </a:r>
            <a:r>
              <a:rPr lang="en-US">
                <a:ea typeface="Arial"/>
                <a:sym typeface="Arial"/>
              </a:rPr>
              <a:t>)</a:t>
            </a: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342900">
              <a:buSzPts val="2100"/>
            </a:pPr>
            <a:r>
              <a:rPr lang="en-US">
                <a:ea typeface="Arial"/>
                <a:sym typeface="Arial"/>
              </a:rPr>
              <a:t>DMJ458 Capstone Seminar in MM Reporting </a:t>
            </a:r>
            <a:r>
              <a:rPr lang="en-US" b="1">
                <a:ea typeface="Arial"/>
                <a:sym typeface="Arial"/>
              </a:rPr>
              <a:t>(**spring only</a:t>
            </a:r>
            <a:r>
              <a:rPr lang="en-US">
                <a:ea typeface="Arial"/>
                <a:sym typeface="Arial"/>
              </a:rPr>
              <a:t>)</a:t>
            </a: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5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8A37-26D0-4CCD-A497-8BFA144D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424" cy="1378833"/>
          </a:xfrm>
        </p:spPr>
        <p:txBody>
          <a:bodyPr/>
          <a:lstStyle/>
          <a:p>
            <a:r>
              <a:rPr lang="en-US">
                <a:latin typeface="+mn-lt"/>
              </a:rPr>
              <a:t>Along the way, </a:t>
            </a:r>
            <a:r>
              <a:rPr lang="en-US" b="1">
                <a:latin typeface="+mn-lt"/>
              </a:rPr>
              <a:t>Journalism</a:t>
            </a:r>
            <a:r>
              <a:rPr lang="en-US">
                <a:latin typeface="+mn-lt"/>
              </a:rPr>
              <a:t> majors take "Contexts" and "Genre" electives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1DA49-B566-4371-8EFB-B727CF93F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Contexts: </a:t>
            </a:r>
            <a:r>
              <a:rPr lang="en-US" sz="240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Mass Media Law, Media Theory, Picture Culture, Media &amp; Diversity, etc.</a:t>
            </a:r>
            <a:br>
              <a:rPr lang="en-US" sz="240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en-US" sz="240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>
                <a:ea typeface="Arial"/>
                <a:sym typeface="Arial"/>
              </a:rPr>
              <a:t>Genres</a:t>
            </a:r>
            <a:r>
              <a:rPr lang="en-US" sz="2400">
                <a:ea typeface="Arial"/>
                <a:sym typeface="Arial"/>
              </a:rPr>
              <a:t> (types of reporting): Feature Writing, Podcasting, Arts Writing, Photojournalism, etc.)</a:t>
            </a:r>
            <a:endParaRPr lang="en-US" sz="2400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 sz="240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buSzPts val="2100"/>
              <a:buNone/>
            </a:pPr>
            <a:r>
              <a:rPr lang="en-US" sz="2400" b="1">
                <a:ea typeface="Arial"/>
                <a:sym typeface="Arial"/>
              </a:rPr>
              <a:t>Ottaway Seminar course can fulfill either a Context OR a Genre </a:t>
            </a:r>
            <a:endParaRPr lang="en-US" sz="2400" b="1">
              <a:ea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8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b8c7f1-6c02-4b0e-82d4-627f52200cda">
      <UserInfo>
        <DisplayName>Gregory Bray</DisplayName>
        <AccountId>21</AccountId>
        <AccountType/>
      </UserInfo>
      <UserInfo>
        <DisplayName>Amanda Valentin</DisplayName>
        <AccountId>12</AccountId>
        <AccountType/>
      </UserInfo>
      <UserInfo>
        <DisplayName>William Hong</DisplayName>
        <AccountId>27</AccountId>
        <AccountType/>
      </UserInfo>
      <UserInfo>
        <DisplayName>Megan Sperry</DisplayName>
        <AccountId>28</AccountId>
        <AccountType/>
      </UserInfo>
      <UserInfo>
        <DisplayName>Lisa Phillips</DisplayName>
        <AccountId>14</AccountId>
        <AccountType/>
      </UserInfo>
      <UserInfo>
        <DisplayName>Nancy Heiz</DisplayName>
        <AccountId>16</AccountId>
        <AccountType/>
      </UserInfo>
      <UserInfo>
        <DisplayName>Robert Miller</DisplayName>
        <AccountId>22</AccountId>
        <AccountType/>
      </UserInfo>
      <UserInfo>
        <DisplayName>Jessica Crowell</DisplayName>
        <AccountId>45</AccountId>
        <AccountType/>
      </UserInfo>
      <UserInfo>
        <DisplayName>Dasol Kim</DisplayName>
        <AccountId>24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9318787AA222488A35045B7F0EFBF2" ma:contentTypeVersion="7" ma:contentTypeDescription="Create a new document." ma:contentTypeScope="" ma:versionID="4d99a4158df7ad62b353bde3009f5f69">
  <xsd:schema xmlns:xsd="http://www.w3.org/2001/XMLSchema" xmlns:xs="http://www.w3.org/2001/XMLSchema" xmlns:p="http://schemas.microsoft.com/office/2006/metadata/properties" xmlns:ns2="37c82e4f-ea94-4e82-8058-00c4f49e94a9" xmlns:ns3="54b8c7f1-6c02-4b0e-82d4-627f52200cda" targetNamespace="http://schemas.microsoft.com/office/2006/metadata/properties" ma:root="true" ma:fieldsID="f778fe36f6a6420b46f5d30baeab827c" ns2:_="" ns3:_="">
    <xsd:import namespace="37c82e4f-ea94-4e82-8058-00c4f49e94a9"/>
    <xsd:import namespace="54b8c7f1-6c02-4b0e-82d4-627f52200c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82e4f-ea94-4e82-8058-00c4f49e9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8c7f1-6c02-4b0e-82d4-627f52200c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32DE07-5023-4D73-AEB1-48BF122B629B}">
  <ds:schemaRefs>
    <ds:schemaRef ds:uri="37c82e4f-ea94-4e82-8058-00c4f49e94a9"/>
    <ds:schemaRef ds:uri="54b8c7f1-6c02-4b0e-82d4-627f52200c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17DB20-9605-4DB2-9182-A87D18B4CB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369111-C18D-4800-BBF7-FEA22C3AC7CC}">
  <ds:schemaRefs>
    <ds:schemaRef ds:uri="37c82e4f-ea94-4e82-8058-00c4f49e94a9"/>
    <ds:schemaRef ds:uri="54b8c7f1-6c02-4b0e-82d4-627f52200c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29</Slides>
  <Notes>9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Welcome to Digital Media &amp; Journalism Group Advising</vt:lpstr>
      <vt:lpstr>Welcome to Group Advising!  Here’s how it will work</vt:lpstr>
      <vt:lpstr>DMJ: Three majors, one department</vt:lpstr>
      <vt:lpstr>Digital Media Production focuses on content creation: video, audio, television, film, multimedia/multiplatform </vt:lpstr>
      <vt:lpstr>Digital Media Management focuses on content management and programming.    </vt:lpstr>
      <vt:lpstr>The media management major has a few courses outside our department</vt:lpstr>
      <vt:lpstr>Management majors have options for the media production requirement  </vt:lpstr>
      <vt:lpstr>Journalism majors focus on writing, editing, producing multimedia for the web</vt:lpstr>
      <vt:lpstr>Along the way, Journalism majors take "Contexts" and "Genre" electives</vt:lpstr>
      <vt:lpstr>Beyond the required courses, you choose Electives</vt:lpstr>
      <vt:lpstr>Electives for Fall  (prerequisites are in parentheses)</vt:lpstr>
      <vt:lpstr>New for Fall 2023</vt:lpstr>
      <vt:lpstr>Amazing Extracurriculars/Open to All</vt:lpstr>
      <vt:lpstr>Internships are Mandatory for DMJ Majors</vt:lpstr>
      <vt:lpstr>The Legislative Gazette in Albany is the premier DMJ  internship (and scholarships are available) open to all majors</vt:lpstr>
      <vt:lpstr>For the required internship, there are lots of opportunities for DMJ majors: </vt:lpstr>
      <vt:lpstr>You’ll find many answers on our  DMJ News Hawksite </vt:lpstr>
      <vt:lpstr>Highlights for Fall ’23</vt:lpstr>
      <vt:lpstr>PowerPoint Presentation</vt:lpstr>
      <vt:lpstr>Fall ’23 Advising &amp; Scheduling</vt:lpstr>
      <vt:lpstr>Follow these best practices for advising</vt:lpstr>
      <vt:lpstr>Have you submitted your most recent Official Transcript, that shows final grades from this semester? And shows you earned an Associate’s degree (if applicable)?</vt:lpstr>
      <vt:lpstr>Understand how to read your Progress Report</vt:lpstr>
      <vt:lpstr>Check for HOLDS and clear them before you register</vt:lpstr>
      <vt:lpstr>Verify your Registration Time Assignment and mark it on your calendar</vt:lpstr>
      <vt:lpstr>We use My Schedule Planner to draft schedules  </vt:lpstr>
      <vt:lpstr>Time to review your schedule </vt:lpstr>
      <vt:lpstr>When your schedule is drafted and you're waiting for your advisor to review it, discuss your plans with your fellow students.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Digital Media &amp; Journalism</dc:title>
  <dc:creator>heizn</dc:creator>
  <cp:revision>4</cp:revision>
  <dcterms:created xsi:type="dcterms:W3CDTF">2020-06-16T15:33:38Z</dcterms:created>
  <dcterms:modified xsi:type="dcterms:W3CDTF">2023-07-27T15:26:05Z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0x010100B69318787AA222488A35045B7F0EFBF2</vt:lpwstr>
  </property>
</Properties>
</file>