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63" r:id="rId5"/>
    <p:sldId id="264" r:id="rId6"/>
    <p:sldId id="257" r:id="rId7"/>
    <p:sldId id="300" r:id="rId8"/>
    <p:sldId id="301" r:id="rId9"/>
    <p:sldId id="305" r:id="rId10"/>
    <p:sldId id="303" r:id="rId11"/>
    <p:sldId id="307" r:id="rId12"/>
    <p:sldId id="304" r:id="rId13"/>
    <p:sldId id="306" r:id="rId14"/>
    <p:sldId id="298" r:id="rId15"/>
    <p:sldId id="302" r:id="rId16"/>
    <p:sldId id="311" r:id="rId17"/>
    <p:sldId id="313" r:id="rId18"/>
    <p:sldId id="312" r:id="rId19"/>
    <p:sldId id="261" r:id="rId20"/>
    <p:sldId id="308" r:id="rId21"/>
    <p:sldId id="310" r:id="rId22"/>
    <p:sldId id="293" r:id="rId23"/>
    <p:sldId id="278" r:id="rId24"/>
    <p:sldId id="292" r:id="rId25"/>
    <p:sldId id="259" r:id="rId26"/>
    <p:sldId id="309" r:id="rId27"/>
    <p:sldId id="283" r:id="rId28"/>
    <p:sldId id="287" r:id="rId29"/>
    <p:sldId id="281" r:id="rId30"/>
    <p:sldId id="262" r:id="rId31"/>
    <p:sldId id="282" r:id="rId32"/>
    <p:sldId id="291"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JhZSvs+yXFvcFGWAWNvUtvs9/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BACAB-A436-DB00-54D6-BD6B17412A9C}" v="157" dt="2023-07-27T15:20:01.607"/>
    <p1510:client id="{FB86634A-7006-4A57-90D2-D857FED7B031}" v="1" dt="2023-07-25T20:10:54.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8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Heiz" userId="bf78039f-8405-4d68-b80f-02edbb5edff1" providerId="ADAL" clId="{FB86634A-7006-4A57-90D2-D857FED7B031}"/>
    <pc:docChg chg="custSel addSld delSld modSld sldOrd">
      <pc:chgData name="Nancy Heiz" userId="bf78039f-8405-4d68-b80f-02edbb5edff1" providerId="ADAL" clId="{FB86634A-7006-4A57-90D2-D857FED7B031}" dt="2023-07-25T20:15:20.563" v="987" actId="14100"/>
      <pc:docMkLst>
        <pc:docMk/>
      </pc:docMkLst>
      <pc:sldChg chg="del">
        <pc:chgData name="Nancy Heiz" userId="bf78039f-8405-4d68-b80f-02edbb5edff1" providerId="ADAL" clId="{FB86634A-7006-4A57-90D2-D857FED7B031}" dt="2023-07-25T19:12:08.271" v="74" actId="2696"/>
        <pc:sldMkLst>
          <pc:docMk/>
          <pc:sldMk cId="0" sldId="258"/>
        </pc:sldMkLst>
      </pc:sldChg>
      <pc:sldChg chg="modSp mod">
        <pc:chgData name="Nancy Heiz" userId="bf78039f-8405-4d68-b80f-02edbb5edff1" providerId="ADAL" clId="{FB86634A-7006-4A57-90D2-D857FED7B031}" dt="2023-07-25T20:12:36.936" v="709" actId="113"/>
        <pc:sldMkLst>
          <pc:docMk/>
          <pc:sldMk cId="0" sldId="259"/>
        </pc:sldMkLst>
        <pc:spChg chg="mod">
          <ac:chgData name="Nancy Heiz" userId="bf78039f-8405-4d68-b80f-02edbb5edff1" providerId="ADAL" clId="{FB86634A-7006-4A57-90D2-D857FED7B031}" dt="2023-07-25T20:12:36.936" v="709" actId="113"/>
          <ac:spMkLst>
            <pc:docMk/>
            <pc:sldMk cId="0" sldId="259"/>
            <ac:spMk id="69" creationId="{00000000-0000-0000-0000-000000000000}"/>
          </ac:spMkLst>
        </pc:spChg>
      </pc:sldChg>
      <pc:sldChg chg="modSp mod">
        <pc:chgData name="Nancy Heiz" userId="bf78039f-8405-4d68-b80f-02edbb5edff1" providerId="ADAL" clId="{FB86634A-7006-4A57-90D2-D857FED7B031}" dt="2023-07-25T20:09:09.899" v="617" actId="20577"/>
        <pc:sldMkLst>
          <pc:docMk/>
          <pc:sldMk cId="0" sldId="261"/>
        </pc:sldMkLst>
        <pc:spChg chg="mod">
          <ac:chgData name="Nancy Heiz" userId="bf78039f-8405-4d68-b80f-02edbb5edff1" providerId="ADAL" clId="{FB86634A-7006-4A57-90D2-D857FED7B031}" dt="2023-07-25T20:02:26.299" v="176" actId="6549"/>
          <ac:spMkLst>
            <pc:docMk/>
            <pc:sldMk cId="0" sldId="261"/>
            <ac:spMk id="80" creationId="{00000000-0000-0000-0000-000000000000}"/>
          </ac:spMkLst>
        </pc:spChg>
        <pc:spChg chg="mod">
          <ac:chgData name="Nancy Heiz" userId="bf78039f-8405-4d68-b80f-02edbb5edff1" providerId="ADAL" clId="{FB86634A-7006-4A57-90D2-D857FED7B031}" dt="2023-07-25T20:09:09.899" v="617" actId="20577"/>
          <ac:spMkLst>
            <pc:docMk/>
            <pc:sldMk cId="0" sldId="261"/>
            <ac:spMk id="81" creationId="{00000000-0000-0000-0000-000000000000}"/>
          </ac:spMkLst>
        </pc:spChg>
      </pc:sldChg>
      <pc:sldChg chg="modSp mod">
        <pc:chgData name="Nancy Heiz" userId="bf78039f-8405-4d68-b80f-02edbb5edff1" providerId="ADAL" clId="{FB86634A-7006-4A57-90D2-D857FED7B031}" dt="2023-07-25T19:09:42.044" v="10" actId="20577"/>
        <pc:sldMkLst>
          <pc:docMk/>
          <pc:sldMk cId="3529560807" sldId="263"/>
        </pc:sldMkLst>
        <pc:spChg chg="mod">
          <ac:chgData name="Nancy Heiz" userId="bf78039f-8405-4d68-b80f-02edbb5edff1" providerId="ADAL" clId="{FB86634A-7006-4A57-90D2-D857FED7B031}" dt="2023-07-25T19:09:37.237" v="9" actId="20577"/>
          <ac:spMkLst>
            <pc:docMk/>
            <pc:sldMk cId="3529560807" sldId="263"/>
            <ac:spMk id="2" creationId="{A4B65CFF-6711-4C19-B1EA-1A29214C5592}"/>
          </ac:spMkLst>
        </pc:spChg>
        <pc:spChg chg="mod">
          <ac:chgData name="Nancy Heiz" userId="bf78039f-8405-4d68-b80f-02edbb5edff1" providerId="ADAL" clId="{FB86634A-7006-4A57-90D2-D857FED7B031}" dt="2023-07-25T19:09:42.044" v="10" actId="20577"/>
          <ac:spMkLst>
            <pc:docMk/>
            <pc:sldMk cId="3529560807" sldId="263"/>
            <ac:spMk id="3" creationId="{407C5ED3-C15A-4CE5-AAC3-09C2019E3463}"/>
          </ac:spMkLst>
        </pc:spChg>
      </pc:sldChg>
      <pc:sldChg chg="modSp mod">
        <pc:chgData name="Nancy Heiz" userId="bf78039f-8405-4d68-b80f-02edbb5edff1" providerId="ADAL" clId="{FB86634A-7006-4A57-90D2-D857FED7B031}" dt="2023-07-25T19:10:11.296" v="36" actId="21"/>
        <pc:sldMkLst>
          <pc:docMk/>
          <pc:sldMk cId="2040920148" sldId="264"/>
        </pc:sldMkLst>
        <pc:spChg chg="mod">
          <ac:chgData name="Nancy Heiz" userId="bf78039f-8405-4d68-b80f-02edbb5edff1" providerId="ADAL" clId="{FB86634A-7006-4A57-90D2-D857FED7B031}" dt="2023-07-25T19:10:11.296" v="36" actId="21"/>
          <ac:spMkLst>
            <pc:docMk/>
            <pc:sldMk cId="2040920148" sldId="264"/>
            <ac:spMk id="3" creationId="{2BF694CE-688D-4C8A-BF20-54F4F9BF989B}"/>
          </ac:spMkLst>
        </pc:spChg>
      </pc:sldChg>
      <pc:sldChg chg="del">
        <pc:chgData name="Nancy Heiz" userId="bf78039f-8405-4d68-b80f-02edbb5edff1" providerId="ADAL" clId="{FB86634A-7006-4A57-90D2-D857FED7B031}" dt="2023-07-25T19:12:04.728" v="73" actId="2696"/>
        <pc:sldMkLst>
          <pc:docMk/>
          <pc:sldMk cId="3505352444" sldId="265"/>
        </pc:sldMkLst>
      </pc:sldChg>
      <pc:sldChg chg="del">
        <pc:chgData name="Nancy Heiz" userId="bf78039f-8405-4d68-b80f-02edbb5edff1" providerId="ADAL" clId="{FB86634A-7006-4A57-90D2-D857FED7B031}" dt="2023-07-25T20:09:21.747" v="618" actId="2696"/>
        <pc:sldMkLst>
          <pc:docMk/>
          <pc:sldMk cId="3906160557" sldId="267"/>
        </pc:sldMkLst>
      </pc:sldChg>
      <pc:sldChg chg="del">
        <pc:chgData name="Nancy Heiz" userId="bf78039f-8405-4d68-b80f-02edbb5edff1" providerId="ADAL" clId="{FB86634A-7006-4A57-90D2-D857FED7B031}" dt="2023-07-25T19:12:12.472" v="75" actId="2696"/>
        <pc:sldMkLst>
          <pc:docMk/>
          <pc:sldMk cId="346667263" sldId="270"/>
        </pc:sldMkLst>
      </pc:sldChg>
      <pc:sldChg chg="del">
        <pc:chgData name="Nancy Heiz" userId="bf78039f-8405-4d68-b80f-02edbb5edff1" providerId="ADAL" clId="{FB86634A-7006-4A57-90D2-D857FED7B031}" dt="2023-07-25T19:12:16.848" v="76" actId="2696"/>
        <pc:sldMkLst>
          <pc:docMk/>
          <pc:sldMk cId="3963977861" sldId="272"/>
        </pc:sldMkLst>
      </pc:sldChg>
      <pc:sldChg chg="del">
        <pc:chgData name="Nancy Heiz" userId="bf78039f-8405-4d68-b80f-02edbb5edff1" providerId="ADAL" clId="{FB86634A-7006-4A57-90D2-D857FED7B031}" dt="2023-07-25T19:12:20.198" v="77" actId="2696"/>
        <pc:sldMkLst>
          <pc:docMk/>
          <pc:sldMk cId="3681658451" sldId="273"/>
        </pc:sldMkLst>
      </pc:sldChg>
      <pc:sldChg chg="del mod modShow">
        <pc:chgData name="Nancy Heiz" userId="bf78039f-8405-4d68-b80f-02edbb5edff1" providerId="ADAL" clId="{FB86634A-7006-4A57-90D2-D857FED7B031}" dt="2023-07-25T19:12:31.420" v="79" actId="2696"/>
        <pc:sldMkLst>
          <pc:docMk/>
          <pc:sldMk cId="2843087357" sldId="274"/>
        </pc:sldMkLst>
      </pc:sldChg>
      <pc:sldChg chg="del">
        <pc:chgData name="Nancy Heiz" userId="bf78039f-8405-4d68-b80f-02edbb5edff1" providerId="ADAL" clId="{FB86634A-7006-4A57-90D2-D857FED7B031}" dt="2023-07-25T20:01:52.840" v="136" actId="2696"/>
        <pc:sldMkLst>
          <pc:docMk/>
          <pc:sldMk cId="4093515871" sldId="275"/>
        </pc:sldMkLst>
      </pc:sldChg>
      <pc:sldChg chg="modSp del mod">
        <pc:chgData name="Nancy Heiz" userId="bf78039f-8405-4d68-b80f-02edbb5edff1" providerId="ADAL" clId="{FB86634A-7006-4A57-90D2-D857FED7B031}" dt="2023-07-25T20:03:01.023" v="178" actId="2696"/>
        <pc:sldMkLst>
          <pc:docMk/>
          <pc:sldMk cId="2127220818" sldId="277"/>
        </pc:sldMkLst>
        <pc:spChg chg="mod">
          <ac:chgData name="Nancy Heiz" userId="bf78039f-8405-4d68-b80f-02edbb5edff1" providerId="ADAL" clId="{FB86634A-7006-4A57-90D2-D857FED7B031}" dt="2023-07-25T20:02:55.309" v="177" actId="20577"/>
          <ac:spMkLst>
            <pc:docMk/>
            <pc:sldMk cId="2127220818" sldId="277"/>
            <ac:spMk id="2" creationId="{A023F28A-672C-47B0-919F-D408C94F0A9B}"/>
          </ac:spMkLst>
        </pc:spChg>
      </pc:sldChg>
      <pc:sldChg chg="del">
        <pc:chgData name="Nancy Heiz" userId="bf78039f-8405-4d68-b80f-02edbb5edff1" providerId="ADAL" clId="{FB86634A-7006-4A57-90D2-D857FED7B031}" dt="2023-07-25T20:10:31.531" v="624" actId="47"/>
        <pc:sldMkLst>
          <pc:docMk/>
          <pc:sldMk cId="1740071366" sldId="280"/>
        </pc:sldMkLst>
      </pc:sldChg>
      <pc:sldChg chg="del">
        <pc:chgData name="Nancy Heiz" userId="bf78039f-8405-4d68-b80f-02edbb5edff1" providerId="ADAL" clId="{FB86634A-7006-4A57-90D2-D857FED7B031}" dt="2023-07-25T20:09:51.904" v="623" actId="2696"/>
        <pc:sldMkLst>
          <pc:docMk/>
          <pc:sldMk cId="2989728771" sldId="286"/>
        </pc:sldMkLst>
      </pc:sldChg>
      <pc:sldChg chg="modSp mod">
        <pc:chgData name="Nancy Heiz" userId="bf78039f-8405-4d68-b80f-02edbb5edff1" providerId="ADAL" clId="{FB86634A-7006-4A57-90D2-D857FED7B031}" dt="2023-07-25T20:13:01.632" v="716" actId="20577"/>
        <pc:sldMkLst>
          <pc:docMk/>
          <pc:sldMk cId="911939617" sldId="287"/>
        </pc:sldMkLst>
        <pc:spChg chg="mod">
          <ac:chgData name="Nancy Heiz" userId="bf78039f-8405-4d68-b80f-02edbb5edff1" providerId="ADAL" clId="{FB86634A-7006-4A57-90D2-D857FED7B031}" dt="2023-07-25T20:13:01.632" v="716" actId="20577"/>
          <ac:spMkLst>
            <pc:docMk/>
            <pc:sldMk cId="911939617" sldId="287"/>
            <ac:spMk id="3" creationId="{258CEC84-12BF-4B0A-B122-9D133A4D9AFA}"/>
          </ac:spMkLst>
        </pc:spChg>
      </pc:sldChg>
      <pc:sldChg chg="modSp mod">
        <pc:chgData name="Nancy Heiz" userId="bf78039f-8405-4d68-b80f-02edbb5edff1" providerId="ADAL" clId="{FB86634A-7006-4A57-90D2-D857FED7B031}" dt="2023-07-25T20:09:44.711" v="622" actId="6549"/>
        <pc:sldMkLst>
          <pc:docMk/>
          <pc:sldMk cId="1452896410" sldId="293"/>
        </pc:sldMkLst>
        <pc:spChg chg="mod">
          <ac:chgData name="Nancy Heiz" userId="bf78039f-8405-4d68-b80f-02edbb5edff1" providerId="ADAL" clId="{FB86634A-7006-4A57-90D2-D857FED7B031}" dt="2023-07-25T20:09:34.185" v="621" actId="20577"/>
          <ac:spMkLst>
            <pc:docMk/>
            <pc:sldMk cId="1452896410" sldId="293"/>
            <ac:spMk id="74" creationId="{00000000-0000-0000-0000-000000000000}"/>
          </ac:spMkLst>
        </pc:spChg>
        <pc:spChg chg="mod">
          <ac:chgData name="Nancy Heiz" userId="bf78039f-8405-4d68-b80f-02edbb5edff1" providerId="ADAL" clId="{FB86634A-7006-4A57-90D2-D857FED7B031}" dt="2023-07-25T20:09:44.711" v="622" actId="6549"/>
          <ac:spMkLst>
            <pc:docMk/>
            <pc:sldMk cId="1452896410" sldId="293"/>
            <ac:spMk id="75" creationId="{00000000-0000-0000-0000-000000000000}"/>
          </ac:spMkLst>
        </pc:spChg>
      </pc:sldChg>
      <pc:sldChg chg="del">
        <pc:chgData name="Nancy Heiz" userId="bf78039f-8405-4d68-b80f-02edbb5edff1" providerId="ADAL" clId="{FB86634A-7006-4A57-90D2-D857FED7B031}" dt="2023-07-25T20:01:47.637" v="135" actId="2696"/>
        <pc:sldMkLst>
          <pc:docMk/>
          <pc:sldMk cId="2926591195" sldId="296"/>
        </pc:sldMkLst>
      </pc:sldChg>
      <pc:sldChg chg="del">
        <pc:chgData name="Nancy Heiz" userId="bf78039f-8405-4d68-b80f-02edbb5edff1" providerId="ADAL" clId="{FB86634A-7006-4A57-90D2-D857FED7B031}" dt="2023-07-25T20:01:43.492" v="134" actId="2696"/>
        <pc:sldMkLst>
          <pc:docMk/>
          <pc:sldMk cId="3560793564" sldId="297"/>
        </pc:sldMkLst>
      </pc:sldChg>
      <pc:sldChg chg="addSp delSp modSp mod">
        <pc:chgData name="Nancy Heiz" userId="bf78039f-8405-4d68-b80f-02edbb5edff1" providerId="ADAL" clId="{FB86634A-7006-4A57-90D2-D857FED7B031}" dt="2023-07-25T19:43:54.110" v="133" actId="1076"/>
        <pc:sldMkLst>
          <pc:docMk/>
          <pc:sldMk cId="1678162" sldId="298"/>
        </pc:sldMkLst>
        <pc:spChg chg="mod">
          <ac:chgData name="Nancy Heiz" userId="bf78039f-8405-4d68-b80f-02edbb5edff1" providerId="ADAL" clId="{FB86634A-7006-4A57-90D2-D857FED7B031}" dt="2023-07-25T19:43:50.767" v="132" actId="20577"/>
          <ac:spMkLst>
            <pc:docMk/>
            <pc:sldMk cId="1678162" sldId="298"/>
            <ac:spMk id="3" creationId="{2AC62B29-14D4-4C6E-A4FE-5A0C1067B35D}"/>
          </ac:spMkLst>
        </pc:spChg>
        <pc:picChg chg="del">
          <ac:chgData name="Nancy Heiz" userId="bf78039f-8405-4d68-b80f-02edbb5edff1" providerId="ADAL" clId="{FB86634A-7006-4A57-90D2-D857FED7B031}" dt="2023-07-25T19:42:29.009" v="114" actId="478"/>
          <ac:picMkLst>
            <pc:docMk/>
            <pc:sldMk cId="1678162" sldId="298"/>
            <ac:picMk id="5" creationId="{778AECF3-25BE-4A82-8C7D-23A7ADF4425F}"/>
          </ac:picMkLst>
        </pc:picChg>
        <pc:picChg chg="add mod modCrop">
          <ac:chgData name="Nancy Heiz" userId="bf78039f-8405-4d68-b80f-02edbb5edff1" providerId="ADAL" clId="{FB86634A-7006-4A57-90D2-D857FED7B031}" dt="2023-07-25T19:43:54.110" v="133" actId="1076"/>
          <ac:picMkLst>
            <pc:docMk/>
            <pc:sldMk cId="1678162" sldId="298"/>
            <ac:picMk id="6" creationId="{382F41DA-013A-418B-264F-5F08726163C1}"/>
          </ac:picMkLst>
        </pc:picChg>
      </pc:sldChg>
      <pc:sldChg chg="del">
        <pc:chgData name="Nancy Heiz" userId="bf78039f-8405-4d68-b80f-02edbb5edff1" providerId="ADAL" clId="{FB86634A-7006-4A57-90D2-D857FED7B031}" dt="2023-07-25T19:12:01.551" v="72" actId="2696"/>
        <pc:sldMkLst>
          <pc:docMk/>
          <pc:sldMk cId="2454056585" sldId="299"/>
        </pc:sldMkLst>
      </pc:sldChg>
      <pc:sldChg chg="modSp add mod">
        <pc:chgData name="Nancy Heiz" userId="bf78039f-8405-4d68-b80f-02edbb5edff1" providerId="ADAL" clId="{FB86634A-7006-4A57-90D2-D857FED7B031}" dt="2023-07-25T19:11:51.153" v="70" actId="5793"/>
        <pc:sldMkLst>
          <pc:docMk/>
          <pc:sldMk cId="613123556" sldId="303"/>
        </pc:sldMkLst>
        <pc:spChg chg="mod">
          <ac:chgData name="Nancy Heiz" userId="bf78039f-8405-4d68-b80f-02edbb5edff1" providerId="ADAL" clId="{FB86634A-7006-4A57-90D2-D857FED7B031}" dt="2023-07-25T19:10:39.428" v="58" actId="20577"/>
          <ac:spMkLst>
            <pc:docMk/>
            <pc:sldMk cId="613123556" sldId="303"/>
            <ac:spMk id="2" creationId="{3E74251C-2ACD-5C87-3720-0E685E0185FA}"/>
          </ac:spMkLst>
        </pc:spChg>
        <pc:spChg chg="mod">
          <ac:chgData name="Nancy Heiz" userId="bf78039f-8405-4d68-b80f-02edbb5edff1" providerId="ADAL" clId="{FB86634A-7006-4A57-90D2-D857FED7B031}" dt="2023-07-25T19:11:51.153" v="70" actId="5793"/>
          <ac:spMkLst>
            <pc:docMk/>
            <pc:sldMk cId="613123556" sldId="303"/>
            <ac:spMk id="3" creationId="{8104CC7A-3BC6-9718-E6F1-0A4A4151D842}"/>
          </ac:spMkLst>
        </pc:spChg>
      </pc:sldChg>
      <pc:sldChg chg="modSp add mod">
        <pc:chgData name="Nancy Heiz" userId="bf78039f-8405-4d68-b80f-02edbb5edff1" providerId="ADAL" clId="{FB86634A-7006-4A57-90D2-D857FED7B031}" dt="2023-07-25T19:11:55.429" v="71" actId="5793"/>
        <pc:sldMkLst>
          <pc:docMk/>
          <pc:sldMk cId="2614706621" sldId="304"/>
        </pc:sldMkLst>
        <pc:spChg chg="mod">
          <ac:chgData name="Nancy Heiz" userId="bf78039f-8405-4d68-b80f-02edbb5edff1" providerId="ADAL" clId="{FB86634A-7006-4A57-90D2-D857FED7B031}" dt="2023-07-25T19:11:26.443" v="68" actId="20577"/>
          <ac:spMkLst>
            <pc:docMk/>
            <pc:sldMk cId="2614706621" sldId="304"/>
            <ac:spMk id="2" creationId="{3E74251C-2ACD-5C87-3720-0E685E0185FA}"/>
          </ac:spMkLst>
        </pc:spChg>
        <pc:spChg chg="mod">
          <ac:chgData name="Nancy Heiz" userId="bf78039f-8405-4d68-b80f-02edbb5edff1" providerId="ADAL" clId="{FB86634A-7006-4A57-90D2-D857FED7B031}" dt="2023-07-25T19:11:55.429" v="71" actId="5793"/>
          <ac:spMkLst>
            <pc:docMk/>
            <pc:sldMk cId="2614706621" sldId="304"/>
            <ac:spMk id="3" creationId="{8104CC7A-3BC6-9718-E6F1-0A4A4151D842}"/>
          </ac:spMkLst>
        </pc:spChg>
      </pc:sldChg>
      <pc:sldChg chg="addSp new mod">
        <pc:chgData name="Nancy Heiz" userId="bf78039f-8405-4d68-b80f-02edbb5edff1" providerId="ADAL" clId="{FB86634A-7006-4A57-90D2-D857FED7B031}" dt="2023-07-25T19:13:17.911" v="81" actId="22"/>
        <pc:sldMkLst>
          <pc:docMk/>
          <pc:sldMk cId="2277011164" sldId="305"/>
        </pc:sldMkLst>
        <pc:picChg chg="add">
          <ac:chgData name="Nancy Heiz" userId="bf78039f-8405-4d68-b80f-02edbb5edff1" providerId="ADAL" clId="{FB86634A-7006-4A57-90D2-D857FED7B031}" dt="2023-07-25T19:13:17.911" v="81" actId="22"/>
          <ac:picMkLst>
            <pc:docMk/>
            <pc:sldMk cId="2277011164" sldId="305"/>
            <ac:picMk id="3" creationId="{5D0AEFA6-9B42-380A-57B9-D1A12E82D058}"/>
          </ac:picMkLst>
        </pc:picChg>
      </pc:sldChg>
      <pc:sldChg chg="addSp modSp new mod ord">
        <pc:chgData name="Nancy Heiz" userId="bf78039f-8405-4d68-b80f-02edbb5edff1" providerId="ADAL" clId="{FB86634A-7006-4A57-90D2-D857FED7B031}" dt="2023-07-25T19:14:08.339" v="89"/>
        <pc:sldMkLst>
          <pc:docMk/>
          <pc:sldMk cId="3119652324" sldId="306"/>
        </pc:sldMkLst>
        <pc:picChg chg="add mod">
          <ac:chgData name="Nancy Heiz" userId="bf78039f-8405-4d68-b80f-02edbb5edff1" providerId="ADAL" clId="{FB86634A-7006-4A57-90D2-D857FED7B031}" dt="2023-07-25T19:13:57.007" v="85" actId="1076"/>
          <ac:picMkLst>
            <pc:docMk/>
            <pc:sldMk cId="3119652324" sldId="306"/>
            <ac:picMk id="5" creationId="{11C0A88C-891B-5F89-DC78-4657C29C0A6C}"/>
          </ac:picMkLst>
        </pc:picChg>
      </pc:sldChg>
      <pc:sldChg chg="addSp delSp modSp new mod ord">
        <pc:chgData name="Nancy Heiz" userId="bf78039f-8405-4d68-b80f-02edbb5edff1" providerId="ADAL" clId="{FB86634A-7006-4A57-90D2-D857FED7B031}" dt="2023-07-25T19:40:53.697" v="100" actId="1076"/>
        <pc:sldMkLst>
          <pc:docMk/>
          <pc:sldMk cId="1943685159" sldId="307"/>
        </pc:sldMkLst>
        <pc:spChg chg="del">
          <ac:chgData name="Nancy Heiz" userId="bf78039f-8405-4d68-b80f-02edbb5edff1" providerId="ADAL" clId="{FB86634A-7006-4A57-90D2-D857FED7B031}" dt="2023-07-25T19:35:06.001" v="90" actId="478"/>
          <ac:spMkLst>
            <pc:docMk/>
            <pc:sldMk cId="1943685159" sldId="307"/>
            <ac:spMk id="2" creationId="{4C8E91BE-47C4-F4AC-3782-B2B96CF751A2}"/>
          </ac:spMkLst>
        </pc:spChg>
        <pc:spChg chg="del">
          <ac:chgData name="Nancy Heiz" userId="bf78039f-8405-4d68-b80f-02edbb5edff1" providerId="ADAL" clId="{FB86634A-7006-4A57-90D2-D857FED7B031}" dt="2023-07-25T19:35:08.349" v="91" actId="478"/>
          <ac:spMkLst>
            <pc:docMk/>
            <pc:sldMk cId="1943685159" sldId="307"/>
            <ac:spMk id="3" creationId="{2A071762-2754-6C11-36F3-885763140448}"/>
          </ac:spMkLst>
        </pc:spChg>
        <pc:picChg chg="add del mod">
          <ac:chgData name="Nancy Heiz" userId="bf78039f-8405-4d68-b80f-02edbb5edff1" providerId="ADAL" clId="{FB86634A-7006-4A57-90D2-D857FED7B031}" dt="2023-07-25T19:40:45.818" v="99" actId="478"/>
          <ac:picMkLst>
            <pc:docMk/>
            <pc:sldMk cId="1943685159" sldId="307"/>
            <ac:picMk id="5" creationId="{BF66E3C7-4321-F410-5808-BD5C9C9BBFA2}"/>
          </ac:picMkLst>
        </pc:picChg>
        <pc:picChg chg="add mod modCrop">
          <ac:chgData name="Nancy Heiz" userId="bf78039f-8405-4d68-b80f-02edbb5edff1" providerId="ADAL" clId="{FB86634A-7006-4A57-90D2-D857FED7B031}" dt="2023-07-25T19:40:53.697" v="100" actId="1076"/>
          <ac:picMkLst>
            <pc:docMk/>
            <pc:sldMk cId="1943685159" sldId="307"/>
            <ac:picMk id="7" creationId="{306B2139-27A2-13AB-E39D-B46EDAE45549}"/>
          </ac:picMkLst>
        </pc:picChg>
      </pc:sldChg>
      <pc:sldChg chg="modSp new mod">
        <pc:chgData name="Nancy Heiz" userId="bf78039f-8405-4d68-b80f-02edbb5edff1" providerId="ADAL" clId="{FB86634A-7006-4A57-90D2-D857FED7B031}" dt="2023-07-25T20:04:33.412" v="313" actId="27636"/>
        <pc:sldMkLst>
          <pc:docMk/>
          <pc:sldMk cId="709508540" sldId="308"/>
        </pc:sldMkLst>
        <pc:spChg chg="mod">
          <ac:chgData name="Nancy Heiz" userId="bf78039f-8405-4d68-b80f-02edbb5edff1" providerId="ADAL" clId="{FB86634A-7006-4A57-90D2-D857FED7B031}" dt="2023-07-25T20:04:04.676" v="299" actId="113"/>
          <ac:spMkLst>
            <pc:docMk/>
            <pc:sldMk cId="709508540" sldId="308"/>
            <ac:spMk id="2" creationId="{A1C2BB34-DE47-6C34-5DF1-666061CE8F5F}"/>
          </ac:spMkLst>
        </pc:spChg>
        <pc:spChg chg="mod">
          <ac:chgData name="Nancy Heiz" userId="bf78039f-8405-4d68-b80f-02edbb5edff1" providerId="ADAL" clId="{FB86634A-7006-4A57-90D2-D857FED7B031}" dt="2023-07-25T20:04:33.412" v="313" actId="27636"/>
          <ac:spMkLst>
            <pc:docMk/>
            <pc:sldMk cId="709508540" sldId="308"/>
            <ac:spMk id="3" creationId="{FDC2F1F9-ABB8-F7C7-BE86-53073FD28538}"/>
          </ac:spMkLst>
        </pc:spChg>
      </pc:sldChg>
      <pc:sldChg chg="addSp delSp modSp new mod">
        <pc:chgData name="Nancy Heiz" userId="bf78039f-8405-4d68-b80f-02edbb5edff1" providerId="ADAL" clId="{FB86634A-7006-4A57-90D2-D857FED7B031}" dt="2023-07-25T20:12:07.597" v="705" actId="1076"/>
        <pc:sldMkLst>
          <pc:docMk/>
          <pc:sldMk cId="2832556551" sldId="309"/>
        </pc:sldMkLst>
        <pc:spChg chg="del">
          <ac:chgData name="Nancy Heiz" userId="bf78039f-8405-4d68-b80f-02edbb5edff1" providerId="ADAL" clId="{FB86634A-7006-4A57-90D2-D857FED7B031}" dt="2023-07-25T20:10:39.759" v="626" actId="478"/>
          <ac:spMkLst>
            <pc:docMk/>
            <pc:sldMk cId="2832556551" sldId="309"/>
            <ac:spMk id="2" creationId="{EDA44A07-CDB4-2C09-FEA1-88DBF0668431}"/>
          </ac:spMkLst>
        </pc:spChg>
        <pc:spChg chg="del">
          <ac:chgData name="Nancy Heiz" userId="bf78039f-8405-4d68-b80f-02edbb5edff1" providerId="ADAL" clId="{FB86634A-7006-4A57-90D2-D857FED7B031}" dt="2023-07-25T20:10:41.072" v="627" actId="478"/>
          <ac:spMkLst>
            <pc:docMk/>
            <pc:sldMk cId="2832556551" sldId="309"/>
            <ac:spMk id="3" creationId="{6C516329-1611-E0A6-E53A-B069462DE50A}"/>
          </ac:spMkLst>
        </pc:spChg>
        <pc:spChg chg="add mod">
          <ac:chgData name="Nancy Heiz" userId="bf78039f-8405-4d68-b80f-02edbb5edff1" providerId="ADAL" clId="{FB86634A-7006-4A57-90D2-D857FED7B031}" dt="2023-07-25T20:12:07.597" v="705" actId="1076"/>
          <ac:spMkLst>
            <pc:docMk/>
            <pc:sldMk cId="2832556551" sldId="309"/>
            <ac:spMk id="6" creationId="{AE80F1FD-5B4C-CBED-725C-4D6A03BA7ECE}"/>
          </ac:spMkLst>
        </pc:spChg>
        <pc:picChg chg="add mod modCrop">
          <ac:chgData name="Nancy Heiz" userId="bf78039f-8405-4d68-b80f-02edbb5edff1" providerId="ADAL" clId="{FB86634A-7006-4A57-90D2-D857FED7B031}" dt="2023-07-25T20:11:51.654" v="675" actId="732"/>
          <ac:picMkLst>
            <pc:docMk/>
            <pc:sldMk cId="2832556551" sldId="309"/>
            <ac:picMk id="5" creationId="{27796E74-8BE8-DB2B-2C6E-B215E2D9C392}"/>
          </ac:picMkLst>
        </pc:picChg>
      </pc:sldChg>
      <pc:sldChg chg="modSp new mod">
        <pc:chgData name="Nancy Heiz" userId="bf78039f-8405-4d68-b80f-02edbb5edff1" providerId="ADAL" clId="{FB86634A-7006-4A57-90D2-D857FED7B031}" dt="2023-07-25T20:15:20.563" v="987" actId="14100"/>
        <pc:sldMkLst>
          <pc:docMk/>
          <pc:sldMk cId="2109833336" sldId="310"/>
        </pc:sldMkLst>
        <pc:spChg chg="mod">
          <ac:chgData name="Nancy Heiz" userId="bf78039f-8405-4d68-b80f-02edbb5edff1" providerId="ADAL" clId="{FB86634A-7006-4A57-90D2-D857FED7B031}" dt="2023-07-25T20:15:16.436" v="986" actId="14100"/>
          <ac:spMkLst>
            <pc:docMk/>
            <pc:sldMk cId="2109833336" sldId="310"/>
            <ac:spMk id="2" creationId="{C95B9F4D-CF69-64A2-0D65-795499DE46B3}"/>
          </ac:spMkLst>
        </pc:spChg>
        <pc:spChg chg="mod">
          <ac:chgData name="Nancy Heiz" userId="bf78039f-8405-4d68-b80f-02edbb5edff1" providerId="ADAL" clId="{FB86634A-7006-4A57-90D2-D857FED7B031}" dt="2023-07-25T20:15:20.563" v="987" actId="14100"/>
          <ac:spMkLst>
            <pc:docMk/>
            <pc:sldMk cId="2109833336" sldId="310"/>
            <ac:spMk id="3" creationId="{6D9216F2-FBE8-7D29-7A24-9533A22CAC87}"/>
          </ac:spMkLst>
        </pc:spChg>
      </pc:sldChg>
    </pc:docChg>
  </pc:docChgLst>
  <pc:docChgLst>
    <pc:chgData name="Nancy Heiz" userId="S::heizn@newpaltz.edu::bf78039f-8405-4d68-b80f-02edbb5edff1" providerId="AD" clId="Web-{0E9BACAB-A436-DB00-54D6-BD6B17412A9C}"/>
    <pc:docChg chg="addSld modSld sldOrd">
      <pc:chgData name="Nancy Heiz" userId="S::heizn@newpaltz.edu::bf78039f-8405-4d68-b80f-02edbb5edff1" providerId="AD" clId="Web-{0E9BACAB-A436-DB00-54D6-BD6B17412A9C}" dt="2023-07-27T15:20:01.607" v="150" actId="14100"/>
      <pc:docMkLst>
        <pc:docMk/>
      </pc:docMkLst>
      <pc:sldChg chg="addSp modSp new">
        <pc:chgData name="Nancy Heiz" userId="S::heizn@newpaltz.edu::bf78039f-8405-4d68-b80f-02edbb5edff1" providerId="AD" clId="Web-{0E9BACAB-A436-DB00-54D6-BD6B17412A9C}" dt="2023-07-27T15:12:27.286" v="60" actId="14100"/>
        <pc:sldMkLst>
          <pc:docMk/>
          <pc:sldMk cId="1796127648" sldId="311"/>
        </pc:sldMkLst>
        <pc:spChg chg="mod">
          <ac:chgData name="Nancy Heiz" userId="S::heizn@newpaltz.edu::bf78039f-8405-4d68-b80f-02edbb5edff1" providerId="AD" clId="Web-{0E9BACAB-A436-DB00-54D6-BD6B17412A9C}" dt="2023-07-27T15:10:11.503" v="30" actId="20577"/>
          <ac:spMkLst>
            <pc:docMk/>
            <pc:sldMk cId="1796127648" sldId="311"/>
            <ac:spMk id="2" creationId="{912A789D-2EA6-8F20-8758-7F422746325F}"/>
          </ac:spMkLst>
        </pc:spChg>
        <pc:spChg chg="mod">
          <ac:chgData name="Nancy Heiz" userId="S::heizn@newpaltz.edu::bf78039f-8405-4d68-b80f-02edbb5edff1" providerId="AD" clId="Web-{0E9BACAB-A436-DB00-54D6-BD6B17412A9C}" dt="2023-07-27T15:12:27.286" v="60" actId="14100"/>
          <ac:spMkLst>
            <pc:docMk/>
            <pc:sldMk cId="1796127648" sldId="311"/>
            <ac:spMk id="3" creationId="{52D820DE-3AE3-75A6-5C73-C9113D941704}"/>
          </ac:spMkLst>
        </pc:spChg>
        <pc:picChg chg="add mod modCrop">
          <ac:chgData name="Nancy Heiz" userId="S::heizn@newpaltz.edu::bf78039f-8405-4d68-b80f-02edbb5edff1" providerId="AD" clId="Web-{0E9BACAB-A436-DB00-54D6-BD6B17412A9C}" dt="2023-07-27T15:11:59.489" v="56" actId="14100"/>
          <ac:picMkLst>
            <pc:docMk/>
            <pc:sldMk cId="1796127648" sldId="311"/>
            <ac:picMk id="4" creationId="{FFA43834-6856-E72B-8A01-28FD24A03E64}"/>
          </ac:picMkLst>
        </pc:picChg>
      </pc:sldChg>
      <pc:sldChg chg="addSp delSp modSp new">
        <pc:chgData name="Nancy Heiz" userId="S::heizn@newpaltz.edu::bf78039f-8405-4d68-b80f-02edbb5edff1" providerId="AD" clId="Web-{0E9BACAB-A436-DB00-54D6-BD6B17412A9C}" dt="2023-07-27T15:20:01.607" v="150" actId="14100"/>
        <pc:sldMkLst>
          <pc:docMk/>
          <pc:sldMk cId="3064822203" sldId="312"/>
        </pc:sldMkLst>
        <pc:spChg chg="mod">
          <ac:chgData name="Nancy Heiz" userId="S::heizn@newpaltz.edu::bf78039f-8405-4d68-b80f-02edbb5edff1" providerId="AD" clId="Web-{0E9BACAB-A436-DB00-54D6-BD6B17412A9C}" dt="2023-07-27T15:19:50.669" v="146" actId="14100"/>
          <ac:spMkLst>
            <pc:docMk/>
            <pc:sldMk cId="3064822203" sldId="312"/>
            <ac:spMk id="2" creationId="{B38CA06D-5307-5F84-A8C7-AF04CBD1F3ED}"/>
          </ac:spMkLst>
        </pc:spChg>
        <pc:spChg chg="del">
          <ac:chgData name="Nancy Heiz" userId="S::heizn@newpaltz.edu::bf78039f-8405-4d68-b80f-02edbb5edff1" providerId="AD" clId="Web-{0E9BACAB-A436-DB00-54D6-BD6B17412A9C}" dt="2023-07-27T15:13:45.663" v="90"/>
          <ac:spMkLst>
            <pc:docMk/>
            <pc:sldMk cId="3064822203" sldId="312"/>
            <ac:spMk id="3" creationId="{EA56C5A4-1989-B005-3EC9-664711327B94}"/>
          </ac:spMkLst>
        </pc:spChg>
        <pc:spChg chg="add mod">
          <ac:chgData name="Nancy Heiz" userId="S::heizn@newpaltz.edu::bf78039f-8405-4d68-b80f-02edbb5edff1" providerId="AD" clId="Web-{0E9BACAB-A436-DB00-54D6-BD6B17412A9C}" dt="2023-07-27T15:19:41.825" v="144" actId="1076"/>
          <ac:spMkLst>
            <pc:docMk/>
            <pc:sldMk cId="3064822203" sldId="312"/>
            <ac:spMk id="5" creationId="{D71D0257-143B-8605-6E30-49B47970E326}"/>
          </ac:spMkLst>
        </pc:spChg>
        <pc:picChg chg="add mod">
          <ac:chgData name="Nancy Heiz" userId="S::heizn@newpaltz.edu::bf78039f-8405-4d68-b80f-02edbb5edff1" providerId="AD" clId="Web-{0E9BACAB-A436-DB00-54D6-BD6B17412A9C}" dt="2023-07-27T15:19:36.497" v="143" actId="1076"/>
          <ac:picMkLst>
            <pc:docMk/>
            <pc:sldMk cId="3064822203" sldId="312"/>
            <ac:picMk id="4" creationId="{0D534640-82D6-206C-4759-51BB9E8764DF}"/>
          </ac:picMkLst>
        </pc:picChg>
        <pc:picChg chg="add mod">
          <ac:chgData name="Nancy Heiz" userId="S::heizn@newpaltz.edu::bf78039f-8405-4d68-b80f-02edbb5edff1" providerId="AD" clId="Web-{0E9BACAB-A436-DB00-54D6-BD6B17412A9C}" dt="2023-07-27T15:20:01.607" v="150" actId="14100"/>
          <ac:picMkLst>
            <pc:docMk/>
            <pc:sldMk cId="3064822203" sldId="312"/>
            <ac:picMk id="6" creationId="{A91BD95E-7D5A-5DFB-CC9C-6935122CC1A6}"/>
          </ac:picMkLst>
        </pc:picChg>
      </pc:sldChg>
      <pc:sldChg chg="addSp delSp modSp new ord">
        <pc:chgData name="Nancy Heiz" userId="S::heizn@newpaltz.edu::bf78039f-8405-4d68-b80f-02edbb5edff1" providerId="AD" clId="Web-{0E9BACAB-A436-DB00-54D6-BD6B17412A9C}" dt="2023-07-27T15:18:36.277" v="138" actId="14100"/>
        <pc:sldMkLst>
          <pc:docMk/>
          <pc:sldMk cId="2241624052" sldId="313"/>
        </pc:sldMkLst>
        <pc:spChg chg="mod">
          <ac:chgData name="Nancy Heiz" userId="S::heizn@newpaltz.edu::bf78039f-8405-4d68-b80f-02edbb5edff1" providerId="AD" clId="Web-{0E9BACAB-A436-DB00-54D6-BD6B17412A9C}" dt="2023-07-27T15:18:36.277" v="138" actId="14100"/>
          <ac:spMkLst>
            <pc:docMk/>
            <pc:sldMk cId="2241624052" sldId="313"/>
            <ac:spMk id="2" creationId="{F0F0F0E5-103E-959A-3B4E-A33EF8A08643}"/>
          </ac:spMkLst>
        </pc:spChg>
        <pc:spChg chg="del">
          <ac:chgData name="Nancy Heiz" userId="S::heizn@newpaltz.edu::bf78039f-8405-4d68-b80f-02edbb5edff1" providerId="AD" clId="Web-{0E9BACAB-A436-DB00-54D6-BD6B17412A9C}" dt="2023-07-27T15:16:06.697" v="108"/>
          <ac:spMkLst>
            <pc:docMk/>
            <pc:sldMk cId="2241624052" sldId="313"/>
            <ac:spMk id="3" creationId="{55B53EA8-D0C1-ADA7-49F8-8ED1ABC73627}"/>
          </ac:spMkLst>
        </pc:spChg>
        <pc:spChg chg="add mod">
          <ac:chgData name="Nancy Heiz" userId="S::heizn@newpaltz.edu::bf78039f-8405-4d68-b80f-02edbb5edff1" providerId="AD" clId="Web-{0E9BACAB-A436-DB00-54D6-BD6B17412A9C}" dt="2023-07-27T15:18:29.652" v="137" actId="1076"/>
          <ac:spMkLst>
            <pc:docMk/>
            <pc:sldMk cId="2241624052" sldId="313"/>
            <ac:spMk id="8" creationId="{7FF692D2-4ACA-1AC5-476A-527762901853}"/>
          </ac:spMkLst>
        </pc:spChg>
        <pc:picChg chg="add mod">
          <ac:chgData name="Nancy Heiz" userId="S::heizn@newpaltz.edu::bf78039f-8405-4d68-b80f-02edbb5edff1" providerId="AD" clId="Web-{0E9BACAB-A436-DB00-54D6-BD6B17412A9C}" dt="2023-07-27T15:16:59.385" v="121" actId="1076"/>
          <ac:picMkLst>
            <pc:docMk/>
            <pc:sldMk cId="2241624052" sldId="313"/>
            <ac:picMk id="4" creationId="{B25CF8EE-15F8-3F23-7845-AE7BD183DA01}"/>
          </ac:picMkLst>
        </pc:picChg>
        <pc:picChg chg="add del mod">
          <ac:chgData name="Nancy Heiz" userId="S::heizn@newpaltz.edu::bf78039f-8405-4d68-b80f-02edbb5edff1" providerId="AD" clId="Web-{0E9BACAB-A436-DB00-54D6-BD6B17412A9C}" dt="2023-07-27T15:17:51.667" v="130"/>
          <ac:picMkLst>
            <pc:docMk/>
            <pc:sldMk cId="2241624052" sldId="313"/>
            <ac:picMk id="5" creationId="{D6F0E4A7-F7F6-7686-EF72-8E4D610758D6}"/>
          </ac:picMkLst>
        </pc:picChg>
        <pc:picChg chg="add del mod">
          <ac:chgData name="Nancy Heiz" userId="S::heizn@newpaltz.edu::bf78039f-8405-4d68-b80f-02edbb5edff1" providerId="AD" clId="Web-{0E9BACAB-A436-DB00-54D6-BD6B17412A9C}" dt="2023-07-27T15:17:48.433" v="128"/>
          <ac:picMkLst>
            <pc:docMk/>
            <pc:sldMk cId="2241624052" sldId="313"/>
            <ac:picMk id="6" creationId="{2C5410AA-197E-6BC9-8C3D-E069A582AD78}"/>
          </ac:picMkLst>
        </pc:picChg>
        <pc:picChg chg="add del mod">
          <ac:chgData name="Nancy Heiz" userId="S::heizn@newpaltz.edu::bf78039f-8405-4d68-b80f-02edbb5edff1" providerId="AD" clId="Web-{0E9BACAB-A436-DB00-54D6-BD6B17412A9C}" dt="2023-07-27T15:18:10.839" v="132"/>
          <ac:picMkLst>
            <pc:docMk/>
            <pc:sldMk cId="2241624052" sldId="313"/>
            <ac:picMk id="7" creationId="{9B7D38AA-2545-578C-4BFC-A17D751BD1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t>https://hawksites.newpaltz.edu/dmjnews/2022/02/14/clear-all-holds/</a:t>
            </a:r>
          </a:p>
          <a:p>
            <a:endParaRPr lang="en-US"/>
          </a:p>
          <a:p>
            <a:endParaRPr lang="en-US"/>
          </a:p>
        </p:txBody>
      </p:sp>
    </p:spTree>
    <p:extLst>
      <p:ext uri="{BB962C8B-B14F-4D97-AF65-F5344CB8AC3E}">
        <p14:creationId xmlns:p14="http://schemas.microsoft.com/office/powerpoint/2010/main" val="419314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1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6" name="Google Shape;26;p1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1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8" name="Google Shape;28;p1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35" name="Google Shape;35;p1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9" name="Google Shape;39;p1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Noto Sans Symbols"/>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cxnSp>
        <p:nvCxnSpPr>
          <p:cNvPr id="8" name="Google Shape;8;p8"/>
          <p:cNvCxnSpPr/>
          <p:nvPr/>
        </p:nvCxnSpPr>
        <p:spPr>
          <a:xfrm>
            <a:off x="-18704" y="6309498"/>
            <a:ext cx="9189720" cy="0"/>
          </a:xfrm>
          <a:prstGeom prst="straightConnector1">
            <a:avLst/>
          </a:prstGeom>
          <a:noFill/>
          <a:ln w="19050" cap="flat" cmpd="sng">
            <a:solidFill>
              <a:schemeClr val="accent2"/>
            </a:solidFill>
            <a:prstDash val="solid"/>
            <a:miter lim="800000"/>
            <a:headEnd type="none" w="sm" len="sm"/>
            <a:tailEnd type="none" w="sm" len="sm"/>
          </a:ln>
        </p:spPr>
      </p:cxnSp>
      <p:pic>
        <p:nvPicPr>
          <p:cNvPr id="9" name="Google Shape;9;p8"/>
          <p:cNvPicPr preferRelativeResize="0"/>
          <p:nvPr/>
        </p:nvPicPr>
        <p:blipFill rotWithShape="1">
          <a:blip r:embed="rId13">
            <a:alphaModFix/>
          </a:blip>
          <a:srcRect/>
          <a:stretch/>
        </p:blipFill>
        <p:spPr>
          <a:xfrm>
            <a:off x="7088203" y="6377896"/>
            <a:ext cx="1427147" cy="4035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anner.newpaltz.edu/pls/PROD/bwckzschd.p_dsp_results?p_term=202309&amp;p_subj=CMM&amp;p_crses=&amp;p_title=&amp;p_credits=&amp;p_days=&amp;p_time_span=&amp;p_levl=&amp;p_instr_pidm=&amp;p_attr=&amp;p_instructional_metho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inyurl.com/npbiglist" TargetMode="External"/><Relationship Id="rId2" Type="http://schemas.openxmlformats.org/officeDocument/2006/relationships/hyperlink" Target="http://tinyurl.com/npinternpack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awksites.newpaltz.edu/com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3.newpaltz.edu/calenda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5CFF-6711-4C19-B1EA-1A29214C5592}"/>
              </a:ext>
            </a:extLst>
          </p:cNvPr>
          <p:cNvSpPr>
            <a:spLocks noGrp="1"/>
          </p:cNvSpPr>
          <p:nvPr>
            <p:ph type="ctrTitle"/>
          </p:nvPr>
        </p:nvSpPr>
        <p:spPr>
          <a:xfrm>
            <a:off x="1143000" y="1122363"/>
            <a:ext cx="7623928" cy="2387600"/>
          </a:xfrm>
        </p:spPr>
        <p:txBody>
          <a:bodyPr>
            <a:noAutofit/>
          </a:bodyPr>
          <a:lstStyle/>
          <a:p>
            <a:r>
              <a:rPr lang="en-US" sz="4800" b="1" dirty="0">
                <a:latin typeface="Arial"/>
                <a:ea typeface="Arial"/>
                <a:cs typeface="Arial"/>
                <a:sym typeface="Arial"/>
              </a:rPr>
              <a:t>Welcome to </a:t>
            </a:r>
            <a:br>
              <a:rPr lang="en-US" sz="4800" b="1" dirty="0">
                <a:latin typeface="Arial"/>
                <a:ea typeface="Arial"/>
                <a:cs typeface="Arial"/>
                <a:sym typeface="Arial"/>
              </a:rPr>
            </a:br>
            <a:r>
              <a:rPr lang="en-US" sz="4800" b="1" dirty="0">
                <a:latin typeface="Arial"/>
                <a:ea typeface="Arial"/>
                <a:cs typeface="Arial"/>
                <a:sym typeface="Arial"/>
              </a:rPr>
              <a:t>Comm Studies</a:t>
            </a:r>
            <a:br>
              <a:rPr lang="en-US" sz="4800" b="1" dirty="0">
                <a:latin typeface="Arial"/>
                <a:ea typeface="Arial"/>
                <a:cs typeface="Arial"/>
                <a:sym typeface="Arial"/>
              </a:rPr>
            </a:br>
            <a:r>
              <a:rPr lang="en-US" sz="4800" b="1" dirty="0">
                <a:latin typeface="Arial"/>
                <a:ea typeface="Arial"/>
                <a:cs typeface="Arial"/>
                <a:sym typeface="Arial"/>
              </a:rPr>
              <a:t>Group Advising</a:t>
            </a:r>
            <a:endParaRPr lang="en-US" sz="4800" dirty="0"/>
          </a:p>
        </p:txBody>
      </p:sp>
      <p:sp>
        <p:nvSpPr>
          <p:cNvPr id="3" name="Subtitle 2">
            <a:extLst>
              <a:ext uri="{FF2B5EF4-FFF2-40B4-BE49-F238E27FC236}">
                <a16:creationId xmlns:a16="http://schemas.microsoft.com/office/drawing/2014/main" id="{407C5ED3-C15A-4CE5-AAC3-09C2019E3463}"/>
              </a:ext>
            </a:extLst>
          </p:cNvPr>
          <p:cNvSpPr>
            <a:spLocks noGrp="1"/>
          </p:cNvSpPr>
          <p:nvPr>
            <p:ph type="subTitle" idx="1"/>
          </p:nvPr>
        </p:nvSpPr>
        <p:spPr/>
        <p:txBody>
          <a:bodyPr/>
          <a:lstStyle/>
          <a:p>
            <a:r>
              <a:rPr lang="en-US" sz="2800" dirty="0"/>
              <a:t>We’ll cover what Communication majors need to know and do to plan your Fall ’23 schedules</a:t>
            </a:r>
          </a:p>
          <a:p>
            <a:endParaRPr lang="en-US" dirty="0"/>
          </a:p>
        </p:txBody>
      </p:sp>
    </p:spTree>
    <p:extLst>
      <p:ext uri="{BB962C8B-B14F-4D97-AF65-F5344CB8AC3E}">
        <p14:creationId xmlns:p14="http://schemas.microsoft.com/office/powerpoint/2010/main" val="352956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4EA8-CC35-5CCA-AA71-F99D36AC131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D18F7BE-0552-E63B-E44F-322B1F33C22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1C0A88C-891B-5F89-DC78-4657C29C0A6C}"/>
              </a:ext>
            </a:extLst>
          </p:cNvPr>
          <p:cNvPicPr>
            <a:picLocks noChangeAspect="1"/>
          </p:cNvPicPr>
          <p:nvPr/>
        </p:nvPicPr>
        <p:blipFill>
          <a:blip r:embed="rId2"/>
          <a:stretch>
            <a:fillRect/>
          </a:stretch>
        </p:blipFill>
        <p:spPr>
          <a:xfrm>
            <a:off x="75414" y="397476"/>
            <a:ext cx="9144000" cy="5779487"/>
          </a:xfrm>
          <a:prstGeom prst="rect">
            <a:avLst/>
          </a:prstGeom>
        </p:spPr>
      </p:pic>
    </p:spTree>
    <p:extLst>
      <p:ext uri="{BB962C8B-B14F-4D97-AF65-F5344CB8AC3E}">
        <p14:creationId xmlns:p14="http://schemas.microsoft.com/office/powerpoint/2010/main" val="311965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9411B-C8EE-42E1-BF63-BD2A4B6CDAAE}"/>
              </a:ext>
            </a:extLst>
          </p:cNvPr>
          <p:cNvSpPr>
            <a:spLocks noGrp="1"/>
          </p:cNvSpPr>
          <p:nvPr>
            <p:ph type="title"/>
          </p:nvPr>
        </p:nvSpPr>
        <p:spPr>
          <a:xfrm>
            <a:off x="504362" y="223083"/>
            <a:ext cx="7886700" cy="1325563"/>
          </a:xfrm>
        </p:spPr>
        <p:txBody>
          <a:bodyPr/>
          <a:lstStyle/>
          <a:p>
            <a:r>
              <a:rPr lang="en-US" b="1" dirty="0">
                <a:latin typeface="+mn-lt"/>
              </a:rPr>
              <a:t>Beyond the required courses, you choose Electives</a:t>
            </a:r>
          </a:p>
        </p:txBody>
      </p:sp>
      <p:sp>
        <p:nvSpPr>
          <p:cNvPr id="3" name="Text Placeholder 2">
            <a:extLst>
              <a:ext uri="{FF2B5EF4-FFF2-40B4-BE49-F238E27FC236}">
                <a16:creationId xmlns:a16="http://schemas.microsoft.com/office/drawing/2014/main" id="{2AC62B29-14D4-4C6E-A4FE-5A0C1067B35D}"/>
              </a:ext>
            </a:extLst>
          </p:cNvPr>
          <p:cNvSpPr>
            <a:spLocks noGrp="1"/>
          </p:cNvSpPr>
          <p:nvPr>
            <p:ph type="body" idx="1"/>
          </p:nvPr>
        </p:nvSpPr>
        <p:spPr>
          <a:xfrm>
            <a:off x="504362" y="1435008"/>
            <a:ext cx="7886700" cy="4351338"/>
          </a:xfrm>
        </p:spPr>
        <p:txBody>
          <a:bodyPr>
            <a:normAutofit/>
          </a:bodyPr>
          <a:lstStyle/>
          <a:p>
            <a:pPr marL="114300" indent="0">
              <a:buNone/>
            </a:pPr>
            <a:r>
              <a:rPr lang="en-US" sz="2400" dirty="0"/>
              <a:t>CMM 100:499 means ANY CMM course from  100-level through 499. </a:t>
            </a:r>
          </a:p>
          <a:p>
            <a:pPr marL="114300" indent="0">
              <a:buNone/>
            </a:pPr>
            <a:br>
              <a:rPr lang="en-US" sz="2400" dirty="0"/>
            </a:br>
            <a:r>
              <a:rPr lang="en-US" sz="2400" dirty="0"/>
              <a:t>CMM 300:499 means UPPER-Division CMM courses</a:t>
            </a:r>
          </a:p>
          <a:p>
            <a:pPr marL="114300" indent="0">
              <a:buNone/>
            </a:pPr>
            <a:endParaRPr lang="en-US" sz="2400" dirty="0"/>
          </a:p>
          <a:p>
            <a:pPr marL="114300" indent="0">
              <a:buNone/>
            </a:pPr>
            <a:r>
              <a:rPr lang="en-US" sz="2400" dirty="0"/>
              <a:t>Consult the Schedule of Classes to see all our offerings – and check any restrictions or pre-requisites</a:t>
            </a:r>
          </a:p>
        </p:txBody>
      </p:sp>
      <p:pic>
        <p:nvPicPr>
          <p:cNvPr id="6" name="Picture 5">
            <a:extLst>
              <a:ext uri="{FF2B5EF4-FFF2-40B4-BE49-F238E27FC236}">
                <a16:creationId xmlns:a16="http://schemas.microsoft.com/office/drawing/2014/main" id="{382F41DA-013A-418B-264F-5F08726163C1}"/>
              </a:ext>
            </a:extLst>
          </p:cNvPr>
          <p:cNvPicPr>
            <a:picLocks noChangeAspect="1"/>
          </p:cNvPicPr>
          <p:nvPr/>
        </p:nvPicPr>
        <p:blipFill rotWithShape="1">
          <a:blip r:embed="rId2"/>
          <a:srcRect l="2038" t="-434"/>
          <a:stretch/>
        </p:blipFill>
        <p:spPr>
          <a:xfrm>
            <a:off x="40149" y="4374037"/>
            <a:ext cx="9063702" cy="1621410"/>
          </a:xfrm>
          <a:prstGeom prst="rect">
            <a:avLst/>
          </a:prstGeom>
        </p:spPr>
      </p:pic>
    </p:spTree>
    <p:extLst>
      <p:ext uri="{BB962C8B-B14F-4D97-AF65-F5344CB8AC3E}">
        <p14:creationId xmlns:p14="http://schemas.microsoft.com/office/powerpoint/2010/main" val="1678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F819-411D-6D93-2E2A-AD8BBC6E9DA5}"/>
              </a:ext>
            </a:extLst>
          </p:cNvPr>
          <p:cNvSpPr>
            <a:spLocks noGrp="1"/>
          </p:cNvSpPr>
          <p:nvPr>
            <p:ph type="title"/>
          </p:nvPr>
        </p:nvSpPr>
        <p:spPr/>
        <p:txBody>
          <a:bodyPr/>
          <a:lstStyle/>
          <a:p>
            <a:r>
              <a:rPr lang="en-US" b="1" dirty="0"/>
              <a:t>Communication Electives (for Comm students)</a:t>
            </a:r>
          </a:p>
        </p:txBody>
      </p:sp>
      <p:sp>
        <p:nvSpPr>
          <p:cNvPr id="3" name="Text Placeholder 2">
            <a:extLst>
              <a:ext uri="{FF2B5EF4-FFF2-40B4-BE49-F238E27FC236}">
                <a16:creationId xmlns:a16="http://schemas.microsoft.com/office/drawing/2014/main" id="{13410138-ADC3-F92D-8102-19FB3C33F6BE}"/>
              </a:ext>
            </a:extLst>
          </p:cNvPr>
          <p:cNvSpPr>
            <a:spLocks noGrp="1"/>
          </p:cNvSpPr>
          <p:nvPr>
            <p:ph type="body"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167A0D24-9151-AF4C-EF2F-D3697EF72D5D}"/>
              </a:ext>
            </a:extLst>
          </p:cNvPr>
          <p:cNvPicPr>
            <a:picLocks noChangeAspect="1"/>
          </p:cNvPicPr>
          <p:nvPr/>
        </p:nvPicPr>
        <p:blipFill>
          <a:blip r:embed="rId2"/>
          <a:stretch>
            <a:fillRect/>
          </a:stretch>
        </p:blipFill>
        <p:spPr>
          <a:xfrm>
            <a:off x="265316" y="2023174"/>
            <a:ext cx="8250033" cy="940004"/>
          </a:xfrm>
          <a:prstGeom prst="rect">
            <a:avLst/>
          </a:prstGeom>
        </p:spPr>
      </p:pic>
      <p:pic>
        <p:nvPicPr>
          <p:cNvPr id="7" name="Picture 6">
            <a:extLst>
              <a:ext uri="{FF2B5EF4-FFF2-40B4-BE49-F238E27FC236}">
                <a16:creationId xmlns:a16="http://schemas.microsoft.com/office/drawing/2014/main" id="{E3E874D3-C9C7-6C20-B47E-5F0012239280}"/>
              </a:ext>
            </a:extLst>
          </p:cNvPr>
          <p:cNvPicPr>
            <a:picLocks noChangeAspect="1"/>
          </p:cNvPicPr>
          <p:nvPr/>
        </p:nvPicPr>
        <p:blipFill>
          <a:blip r:embed="rId3"/>
          <a:stretch>
            <a:fillRect/>
          </a:stretch>
        </p:blipFill>
        <p:spPr>
          <a:xfrm>
            <a:off x="265317" y="3159959"/>
            <a:ext cx="8309834" cy="1038729"/>
          </a:xfrm>
          <a:prstGeom prst="rect">
            <a:avLst/>
          </a:prstGeom>
        </p:spPr>
      </p:pic>
      <p:pic>
        <p:nvPicPr>
          <p:cNvPr id="9" name="Picture 8">
            <a:extLst>
              <a:ext uri="{FF2B5EF4-FFF2-40B4-BE49-F238E27FC236}">
                <a16:creationId xmlns:a16="http://schemas.microsoft.com/office/drawing/2014/main" id="{64B2F9E4-547C-609A-9E92-B061E6767965}"/>
              </a:ext>
            </a:extLst>
          </p:cNvPr>
          <p:cNvPicPr>
            <a:picLocks noChangeAspect="1"/>
          </p:cNvPicPr>
          <p:nvPr/>
        </p:nvPicPr>
        <p:blipFill>
          <a:blip r:embed="rId4"/>
          <a:stretch>
            <a:fillRect/>
          </a:stretch>
        </p:blipFill>
        <p:spPr>
          <a:xfrm>
            <a:off x="260084" y="4333624"/>
            <a:ext cx="8315067" cy="726660"/>
          </a:xfrm>
          <a:prstGeom prst="rect">
            <a:avLst/>
          </a:prstGeom>
        </p:spPr>
      </p:pic>
    </p:spTree>
    <p:extLst>
      <p:ext uri="{BB962C8B-B14F-4D97-AF65-F5344CB8AC3E}">
        <p14:creationId xmlns:p14="http://schemas.microsoft.com/office/powerpoint/2010/main" val="37135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789D-2EA6-8F20-8758-7F422746325F}"/>
              </a:ext>
            </a:extLst>
          </p:cNvPr>
          <p:cNvSpPr>
            <a:spLocks noGrp="1"/>
          </p:cNvSpPr>
          <p:nvPr>
            <p:ph type="title"/>
          </p:nvPr>
        </p:nvSpPr>
        <p:spPr/>
        <p:txBody>
          <a:bodyPr>
            <a:normAutofit fontScale="90000"/>
          </a:bodyPr>
          <a:lstStyle/>
          <a:p>
            <a:r>
              <a:rPr lang="en-US" b="1" dirty="0"/>
              <a:t>You need to know how to read the Schedule of Classes; it's full of important info!</a:t>
            </a:r>
          </a:p>
        </p:txBody>
      </p:sp>
      <p:sp>
        <p:nvSpPr>
          <p:cNvPr id="3" name="Text Placeholder 2">
            <a:extLst>
              <a:ext uri="{FF2B5EF4-FFF2-40B4-BE49-F238E27FC236}">
                <a16:creationId xmlns:a16="http://schemas.microsoft.com/office/drawing/2014/main" id="{52D820DE-3AE3-75A6-5C73-C9113D941704}"/>
              </a:ext>
            </a:extLst>
          </p:cNvPr>
          <p:cNvSpPr>
            <a:spLocks noGrp="1"/>
          </p:cNvSpPr>
          <p:nvPr>
            <p:ph type="body" idx="1"/>
          </p:nvPr>
        </p:nvSpPr>
        <p:spPr>
          <a:xfrm>
            <a:off x="103357" y="1524067"/>
            <a:ext cx="8937286" cy="4312428"/>
          </a:xfrm>
        </p:spPr>
        <p:txBody>
          <a:bodyPr/>
          <a:lstStyle/>
          <a:p>
            <a:pPr marL="114300" indent="0">
              <a:buNone/>
            </a:pPr>
            <a:r>
              <a:rPr lang="en-US"/>
              <a:t>Main NP website:  Newpaltz.edu &gt; Academics &gt; </a:t>
            </a:r>
            <a:r>
              <a:rPr lang="en-US" dirty="0">
                <a:hlinkClick r:id="rId2"/>
              </a:rPr>
              <a:t>Schedule of Classes</a:t>
            </a:r>
            <a:endParaRPr lang="en-US"/>
          </a:p>
          <a:p>
            <a:pPr marL="114300" indent="0">
              <a:buNone/>
            </a:pPr>
            <a:endParaRPr lang="en-US" dirty="0"/>
          </a:p>
          <a:p>
            <a:pPr marL="114300" indent="0">
              <a:buNone/>
            </a:pPr>
            <a:endParaRPr lang="en-US" dirty="0"/>
          </a:p>
        </p:txBody>
      </p:sp>
      <p:pic>
        <p:nvPicPr>
          <p:cNvPr id="4" name="Picture 4" descr="A screen shot of a computer&#10;&#10;Description automatically generated">
            <a:extLst>
              <a:ext uri="{FF2B5EF4-FFF2-40B4-BE49-F238E27FC236}">
                <a16:creationId xmlns:a16="http://schemas.microsoft.com/office/drawing/2014/main" id="{FFA43834-6856-E72B-8A01-28FD24A03E64}"/>
              </a:ext>
            </a:extLst>
          </p:cNvPr>
          <p:cNvPicPr>
            <a:picLocks noChangeAspect="1"/>
          </p:cNvPicPr>
          <p:nvPr/>
        </p:nvPicPr>
        <p:blipFill rotWithShape="1">
          <a:blip r:embed="rId3"/>
          <a:srcRect b="33978"/>
          <a:stretch/>
        </p:blipFill>
        <p:spPr>
          <a:xfrm>
            <a:off x="107005" y="2364638"/>
            <a:ext cx="8404697" cy="4304973"/>
          </a:xfrm>
          <a:prstGeom prst="rect">
            <a:avLst/>
          </a:prstGeom>
        </p:spPr>
      </p:pic>
    </p:spTree>
    <p:extLst>
      <p:ext uri="{BB962C8B-B14F-4D97-AF65-F5344CB8AC3E}">
        <p14:creationId xmlns:p14="http://schemas.microsoft.com/office/powerpoint/2010/main" val="179612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F0E5-103E-959A-3B4E-A33EF8A08643}"/>
              </a:ext>
            </a:extLst>
          </p:cNvPr>
          <p:cNvSpPr>
            <a:spLocks noGrp="1"/>
          </p:cNvSpPr>
          <p:nvPr>
            <p:ph type="title"/>
          </p:nvPr>
        </p:nvSpPr>
        <p:spPr>
          <a:xfrm>
            <a:off x="628650" y="365126"/>
            <a:ext cx="7886700" cy="985095"/>
          </a:xfrm>
        </p:spPr>
        <p:txBody>
          <a:bodyPr/>
          <a:lstStyle/>
          <a:p>
            <a:r>
              <a:rPr lang="en-US" b="1" dirty="0"/>
              <a:t>That Asterisk* Means Restricted! </a:t>
            </a:r>
            <a:endParaRPr lang="en-US"/>
          </a:p>
        </p:txBody>
      </p:sp>
      <p:pic>
        <p:nvPicPr>
          <p:cNvPr id="4" name="Picture 4" descr="A screenshot of a phone&#10;&#10;Description automatically generated">
            <a:extLst>
              <a:ext uri="{FF2B5EF4-FFF2-40B4-BE49-F238E27FC236}">
                <a16:creationId xmlns:a16="http://schemas.microsoft.com/office/drawing/2014/main" id="{B25CF8EE-15F8-3F23-7845-AE7BD183DA01}"/>
              </a:ext>
            </a:extLst>
          </p:cNvPr>
          <p:cNvPicPr>
            <a:picLocks noChangeAspect="1"/>
          </p:cNvPicPr>
          <p:nvPr/>
        </p:nvPicPr>
        <p:blipFill>
          <a:blip r:embed="rId2"/>
          <a:stretch>
            <a:fillRect/>
          </a:stretch>
        </p:blipFill>
        <p:spPr>
          <a:xfrm>
            <a:off x="116732" y="1352338"/>
            <a:ext cx="8346331" cy="680549"/>
          </a:xfrm>
          <a:prstGeom prst="rect">
            <a:avLst/>
          </a:prstGeom>
        </p:spPr>
      </p:pic>
      <p:pic>
        <p:nvPicPr>
          <p:cNvPr id="5" name="Picture 5" descr="A screenshot of a screen&#10;&#10;Description automatically generated">
            <a:extLst>
              <a:ext uri="{FF2B5EF4-FFF2-40B4-BE49-F238E27FC236}">
                <a16:creationId xmlns:a16="http://schemas.microsoft.com/office/drawing/2014/main" id="{D6F0E4A7-F7F6-7686-EF72-8E4D610758D6}"/>
              </a:ext>
            </a:extLst>
          </p:cNvPr>
          <p:cNvPicPr>
            <a:picLocks noChangeAspect="1"/>
          </p:cNvPicPr>
          <p:nvPr/>
        </p:nvPicPr>
        <p:blipFill>
          <a:blip r:embed="rId3"/>
          <a:stretch>
            <a:fillRect/>
          </a:stretch>
        </p:blipFill>
        <p:spPr>
          <a:xfrm>
            <a:off x="243191" y="2167907"/>
            <a:ext cx="7383293" cy="4331528"/>
          </a:xfrm>
          <a:prstGeom prst="rect">
            <a:avLst/>
          </a:prstGeom>
        </p:spPr>
      </p:pic>
      <p:sp>
        <p:nvSpPr>
          <p:cNvPr id="8" name="Arrow: Left 7">
            <a:extLst>
              <a:ext uri="{FF2B5EF4-FFF2-40B4-BE49-F238E27FC236}">
                <a16:creationId xmlns:a16="http://schemas.microsoft.com/office/drawing/2014/main" id="{7FF692D2-4ACA-1AC5-476A-527762901853}"/>
              </a:ext>
            </a:extLst>
          </p:cNvPr>
          <p:cNvSpPr/>
          <p:nvPr/>
        </p:nvSpPr>
        <p:spPr>
          <a:xfrm rot="20640000">
            <a:off x="5116748" y="2645923"/>
            <a:ext cx="3025302" cy="9144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624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A06D-5307-5F84-A8C7-AF04CBD1F3ED}"/>
              </a:ext>
            </a:extLst>
          </p:cNvPr>
          <p:cNvSpPr>
            <a:spLocks noGrp="1"/>
          </p:cNvSpPr>
          <p:nvPr>
            <p:ph type="title"/>
          </p:nvPr>
        </p:nvSpPr>
        <p:spPr>
          <a:xfrm>
            <a:off x="151995" y="365126"/>
            <a:ext cx="8363355" cy="848908"/>
          </a:xfrm>
        </p:spPr>
        <p:txBody>
          <a:bodyPr>
            <a:normAutofit fontScale="90000"/>
          </a:bodyPr>
          <a:lstStyle/>
          <a:p>
            <a:r>
              <a:rPr lang="en-US" b="1" dirty="0"/>
              <a:t>Read the Description, Restrictions, Prerequisites for Each Course You Want</a:t>
            </a:r>
          </a:p>
        </p:txBody>
      </p:sp>
      <p:pic>
        <p:nvPicPr>
          <p:cNvPr id="4" name="Picture 4" descr="A screenshot of a web page&#10;&#10;Description automatically generated">
            <a:extLst>
              <a:ext uri="{FF2B5EF4-FFF2-40B4-BE49-F238E27FC236}">
                <a16:creationId xmlns:a16="http://schemas.microsoft.com/office/drawing/2014/main" id="{0D534640-82D6-206C-4759-51BB9E8764DF}"/>
              </a:ext>
            </a:extLst>
          </p:cNvPr>
          <p:cNvPicPr>
            <a:picLocks noChangeAspect="1"/>
          </p:cNvPicPr>
          <p:nvPr/>
        </p:nvPicPr>
        <p:blipFill>
          <a:blip r:embed="rId2"/>
          <a:stretch>
            <a:fillRect/>
          </a:stretch>
        </p:blipFill>
        <p:spPr>
          <a:xfrm>
            <a:off x="155642" y="1687902"/>
            <a:ext cx="4562272" cy="5174809"/>
          </a:xfrm>
          <a:prstGeom prst="rect">
            <a:avLst/>
          </a:prstGeom>
        </p:spPr>
      </p:pic>
      <p:sp>
        <p:nvSpPr>
          <p:cNvPr id="5" name="Arrow: Right 4">
            <a:extLst>
              <a:ext uri="{FF2B5EF4-FFF2-40B4-BE49-F238E27FC236}">
                <a16:creationId xmlns:a16="http://schemas.microsoft.com/office/drawing/2014/main" id="{D71D0257-143B-8605-6E30-49B47970E326}"/>
              </a:ext>
            </a:extLst>
          </p:cNvPr>
          <p:cNvSpPr/>
          <p:nvPr/>
        </p:nvSpPr>
        <p:spPr>
          <a:xfrm rot="10080000">
            <a:off x="2966935" y="2042807"/>
            <a:ext cx="2548646" cy="8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A91BD95E-7D5A-5DFB-CC9C-6935122CC1A6}"/>
              </a:ext>
            </a:extLst>
          </p:cNvPr>
          <p:cNvPicPr>
            <a:picLocks noChangeAspect="1"/>
          </p:cNvPicPr>
          <p:nvPr/>
        </p:nvPicPr>
        <p:blipFill>
          <a:blip r:embed="rId3"/>
          <a:stretch>
            <a:fillRect/>
          </a:stretch>
        </p:blipFill>
        <p:spPr>
          <a:xfrm>
            <a:off x="58366" y="1213561"/>
            <a:ext cx="8453335" cy="393899"/>
          </a:xfrm>
          <a:prstGeom prst="rect">
            <a:avLst/>
          </a:prstGeom>
        </p:spPr>
      </p:pic>
    </p:spTree>
    <p:extLst>
      <p:ext uri="{BB962C8B-B14F-4D97-AF65-F5344CB8AC3E}">
        <p14:creationId xmlns:p14="http://schemas.microsoft.com/office/powerpoint/2010/main" val="306482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6"/>
          <p:cNvSpPr txBox="1">
            <a:spLocks noGrp="1"/>
          </p:cNvSpPr>
          <p:nvPr>
            <p:ph type="title"/>
          </p:nvPr>
        </p:nvSpPr>
        <p:spPr>
          <a:xfrm>
            <a:off x="0" y="95495"/>
            <a:ext cx="8894400" cy="1027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b="1" dirty="0">
                <a:latin typeface="Arial"/>
                <a:ea typeface="Arial"/>
                <a:cs typeface="Arial"/>
                <a:sym typeface="Arial"/>
              </a:rPr>
              <a:t>Internships are an Option for CMM Majors</a:t>
            </a:r>
            <a:endParaRPr b="1" dirty="0">
              <a:latin typeface="Arial"/>
              <a:ea typeface="Arial"/>
              <a:cs typeface="Arial"/>
              <a:sym typeface="Arial"/>
            </a:endParaRPr>
          </a:p>
        </p:txBody>
      </p:sp>
      <p:sp>
        <p:nvSpPr>
          <p:cNvPr id="81" name="Google Shape;81;p6"/>
          <p:cNvSpPr txBox="1">
            <a:spLocks noGrp="1"/>
          </p:cNvSpPr>
          <p:nvPr>
            <p:ph type="body" idx="1"/>
          </p:nvPr>
        </p:nvSpPr>
        <p:spPr>
          <a:xfrm>
            <a:off x="386862" y="1508289"/>
            <a:ext cx="8128488" cy="4599434"/>
          </a:xfrm>
          <a:prstGeom prst="rect">
            <a:avLst/>
          </a:prstGeom>
          <a:noFill/>
          <a:ln>
            <a:noFill/>
          </a:ln>
        </p:spPr>
        <p:txBody>
          <a:bodyPr spcFirstLastPara="1" wrap="square" lIns="91425" tIns="45700" rIns="91425" bIns="45700" anchor="t" anchorCtr="0">
            <a:normAutofit lnSpcReduction="10000"/>
          </a:bodyPr>
          <a:lstStyle/>
          <a:p>
            <a:pPr marL="0" indent="0">
              <a:lnSpc>
                <a:spcPct val="100000"/>
              </a:lnSpc>
              <a:spcBef>
                <a:spcPts val="0"/>
              </a:spcBef>
              <a:buNone/>
            </a:pPr>
            <a:r>
              <a:rPr lang="en-US" sz="2400" dirty="0"/>
              <a:t>Options for Comm students are vast -- you can work virtually anywhere. </a:t>
            </a:r>
          </a:p>
          <a:p>
            <a:pPr marL="0" indent="0">
              <a:lnSpc>
                <a:spcPct val="100000"/>
              </a:lnSpc>
              <a:spcBef>
                <a:spcPts val="0"/>
              </a:spcBef>
              <a:buNone/>
            </a:pPr>
            <a:endParaRPr lang="en-US" sz="1600" dirty="0"/>
          </a:p>
          <a:p>
            <a:pPr marL="0" indent="0">
              <a:lnSpc>
                <a:spcPct val="100000"/>
              </a:lnSpc>
              <a:spcBef>
                <a:spcPts val="0"/>
              </a:spcBef>
              <a:buNone/>
            </a:pPr>
            <a:r>
              <a:rPr lang="en-US" sz="2400" dirty="0"/>
              <a:t>We regularly see Comm students intern: </a:t>
            </a:r>
          </a:p>
          <a:p>
            <a:pPr marL="342900">
              <a:lnSpc>
                <a:spcPct val="100000"/>
              </a:lnSpc>
              <a:spcBef>
                <a:spcPts val="0"/>
              </a:spcBef>
            </a:pPr>
            <a:r>
              <a:rPr lang="en-US" sz="2400" dirty="0"/>
              <a:t>For Non-profits  </a:t>
            </a:r>
          </a:p>
          <a:p>
            <a:pPr marL="342900">
              <a:lnSpc>
                <a:spcPct val="100000"/>
              </a:lnSpc>
              <a:spcBef>
                <a:spcPts val="0"/>
              </a:spcBef>
            </a:pPr>
            <a:r>
              <a:rPr lang="en-US" sz="2400" dirty="0"/>
              <a:t>In Human Resources departments</a:t>
            </a:r>
          </a:p>
          <a:p>
            <a:pPr marL="342900">
              <a:lnSpc>
                <a:spcPct val="100000"/>
              </a:lnSpc>
              <a:spcBef>
                <a:spcPts val="0"/>
              </a:spcBef>
            </a:pPr>
            <a:r>
              <a:rPr lang="en-US" sz="2400" dirty="0"/>
              <a:t>As management trainees</a:t>
            </a:r>
          </a:p>
          <a:p>
            <a:pPr marL="342900">
              <a:lnSpc>
                <a:spcPct val="100000"/>
              </a:lnSpc>
              <a:spcBef>
                <a:spcPts val="0"/>
              </a:spcBef>
            </a:pPr>
            <a:r>
              <a:rPr lang="en-US" sz="2400" dirty="0"/>
              <a:t>In Public Relations posts </a:t>
            </a:r>
          </a:p>
          <a:p>
            <a:pPr marL="342900">
              <a:lnSpc>
                <a:spcPct val="100000"/>
              </a:lnSpc>
              <a:spcBef>
                <a:spcPts val="0"/>
              </a:spcBef>
            </a:pPr>
            <a:r>
              <a:rPr lang="en-US" sz="2400" dirty="0"/>
              <a:t>At agencies (media agencies, travel agencies, etc.) </a:t>
            </a:r>
          </a:p>
          <a:p>
            <a:pPr marL="342900">
              <a:lnSpc>
                <a:spcPct val="100000"/>
              </a:lnSpc>
              <a:spcBef>
                <a:spcPts val="0"/>
              </a:spcBef>
            </a:pPr>
            <a:r>
              <a:rPr lang="en-US" sz="2400" dirty="0"/>
              <a:t>At banks, car rental companies, big department store chains, other retailers</a:t>
            </a:r>
          </a:p>
          <a:p>
            <a:pPr marL="342900">
              <a:lnSpc>
                <a:spcPct val="100000"/>
              </a:lnSpc>
              <a:spcBef>
                <a:spcPts val="0"/>
              </a:spcBef>
            </a:pPr>
            <a:r>
              <a:rPr lang="en-US" sz="2400" dirty="0"/>
              <a:t>For small companies trying to establish themselves in their markets. </a:t>
            </a:r>
            <a:endParaRPr sz="2400"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2BB34-DE47-6C34-5DF1-666061CE8F5F}"/>
              </a:ext>
            </a:extLst>
          </p:cNvPr>
          <p:cNvSpPr>
            <a:spLocks noGrp="1"/>
          </p:cNvSpPr>
          <p:nvPr>
            <p:ph type="title"/>
          </p:nvPr>
        </p:nvSpPr>
        <p:spPr/>
        <p:txBody>
          <a:bodyPr/>
          <a:lstStyle/>
          <a:p>
            <a:r>
              <a:rPr lang="en-US" b="1" dirty="0"/>
              <a:t>Interested? Must get certified eligible ONE SEMESTER before looking for an internship</a:t>
            </a:r>
          </a:p>
        </p:txBody>
      </p:sp>
      <p:sp>
        <p:nvSpPr>
          <p:cNvPr id="3" name="Text Placeholder 2">
            <a:extLst>
              <a:ext uri="{FF2B5EF4-FFF2-40B4-BE49-F238E27FC236}">
                <a16:creationId xmlns:a16="http://schemas.microsoft.com/office/drawing/2014/main" id="{FDC2F1F9-ABB8-F7C7-BE86-53073FD28538}"/>
              </a:ext>
            </a:extLst>
          </p:cNvPr>
          <p:cNvSpPr>
            <a:spLocks noGrp="1"/>
          </p:cNvSpPr>
          <p:nvPr>
            <p:ph type="body" idx="1"/>
          </p:nvPr>
        </p:nvSpPr>
        <p:spPr/>
        <p:txBody>
          <a:bodyPr>
            <a:normAutofit fontScale="70000" lnSpcReduction="20000"/>
          </a:bodyPr>
          <a:lstStyle/>
          <a:p>
            <a:pPr marL="0" indent="0">
              <a:lnSpc>
                <a:spcPct val="100000"/>
              </a:lnSpc>
              <a:spcBef>
                <a:spcPts val="0"/>
              </a:spcBef>
              <a:buNone/>
            </a:pPr>
            <a:r>
              <a:rPr lang="en-US" sz="2400" dirty="0">
                <a:latin typeface="Arial"/>
                <a:ea typeface="Arial"/>
                <a:cs typeface="Arial"/>
                <a:sym typeface="Arial"/>
              </a:rPr>
              <a:t>Once you have: </a:t>
            </a:r>
          </a:p>
          <a:p>
            <a:pPr indent="-355600">
              <a:lnSpc>
                <a:spcPct val="100000"/>
              </a:lnSpc>
              <a:spcBef>
                <a:spcPts val="0"/>
              </a:spcBef>
              <a:buSzPts val="2000"/>
              <a:buFont typeface="Arial"/>
              <a:buChar char="▪"/>
            </a:pPr>
            <a:r>
              <a:rPr lang="en-US" sz="2400" dirty="0">
                <a:latin typeface="Arial"/>
                <a:ea typeface="Arial"/>
                <a:cs typeface="Arial"/>
                <a:sym typeface="Arial"/>
              </a:rPr>
              <a:t>60 total credits  (junior or senior)</a:t>
            </a:r>
            <a:endParaRPr lang="en-US" sz="2400" dirty="0">
              <a:latin typeface="Arial"/>
              <a:ea typeface="Arial"/>
              <a:cs typeface="Arial"/>
            </a:endParaRPr>
          </a:p>
          <a:p>
            <a:pPr indent="-355600">
              <a:lnSpc>
                <a:spcPct val="100000"/>
              </a:lnSpc>
              <a:spcBef>
                <a:spcPts val="0"/>
              </a:spcBef>
              <a:buSzPts val="2000"/>
              <a:buFont typeface="Arial"/>
              <a:buChar char="▪"/>
            </a:pPr>
            <a:r>
              <a:rPr lang="en-US" sz="2400" dirty="0">
                <a:latin typeface="Arial"/>
                <a:ea typeface="Arial"/>
                <a:cs typeface="Arial"/>
                <a:sym typeface="Arial"/>
              </a:rPr>
              <a:t>30 credits at SUNY New Paltz (in progress or completed)</a:t>
            </a:r>
            <a:endParaRPr lang="en-US" sz="2400" dirty="0">
              <a:latin typeface="Arial"/>
              <a:ea typeface="Arial"/>
              <a:cs typeface="Arial"/>
            </a:endParaRPr>
          </a:p>
          <a:p>
            <a:pPr indent="-355600">
              <a:lnSpc>
                <a:spcPct val="100000"/>
              </a:lnSpc>
              <a:spcBef>
                <a:spcPts val="0"/>
              </a:spcBef>
              <a:buSzPts val="2000"/>
              <a:buFont typeface="Arial"/>
              <a:buChar char="▪"/>
            </a:pPr>
            <a:r>
              <a:rPr lang="en-US" sz="2400" dirty="0">
                <a:latin typeface="Arial"/>
                <a:ea typeface="Arial"/>
                <a:cs typeface="Arial"/>
                <a:sym typeface="Arial"/>
              </a:rPr>
              <a:t>18 credits in the major (in progress or completed)</a:t>
            </a:r>
          </a:p>
          <a:p>
            <a:pPr marL="457200" lvl="0" indent="-355600" algn="l" rtl="0">
              <a:lnSpc>
                <a:spcPct val="100000"/>
              </a:lnSpc>
              <a:spcBef>
                <a:spcPts val="0"/>
              </a:spcBef>
              <a:spcAft>
                <a:spcPts val="0"/>
              </a:spcAft>
              <a:buSzPts val="2000"/>
              <a:buFont typeface="Arial"/>
              <a:buChar char="▪"/>
            </a:pPr>
            <a:r>
              <a:rPr lang="en-US" sz="2400" dirty="0">
                <a:latin typeface="Arial"/>
                <a:ea typeface="Arial"/>
                <a:cs typeface="Arial"/>
                <a:sym typeface="Arial"/>
              </a:rPr>
              <a:t>2.5+ GPA</a:t>
            </a:r>
            <a:br>
              <a:rPr lang="en-US" sz="2400" dirty="0">
                <a:latin typeface="Arial"/>
                <a:ea typeface="Arial"/>
                <a:cs typeface="Arial"/>
              </a:rPr>
            </a:br>
            <a:endParaRPr lang="en-US" sz="2400" dirty="0">
              <a:latin typeface="Arial"/>
              <a:ea typeface="Arial"/>
              <a:cs typeface="Arial"/>
              <a:sym typeface="Arial"/>
            </a:endParaRPr>
          </a:p>
          <a:p>
            <a:pPr marL="0" lvl="0" indent="0" algn="l" rtl="0">
              <a:lnSpc>
                <a:spcPct val="80000"/>
              </a:lnSpc>
              <a:spcBef>
                <a:spcPts val="750"/>
              </a:spcBef>
              <a:spcAft>
                <a:spcPts val="0"/>
              </a:spcAft>
              <a:buClr>
                <a:schemeClr val="dk1"/>
              </a:buClr>
              <a:buSzPts val="2100"/>
              <a:buNone/>
            </a:pPr>
            <a:r>
              <a:rPr lang="en-US" sz="2400" dirty="0">
                <a:latin typeface="Arial"/>
                <a:ea typeface="Arial"/>
                <a:cs typeface="Arial"/>
                <a:sym typeface="Arial"/>
              </a:rPr>
              <a:t>Then, APPLY FOR CERTIFICATION to look for an internship</a:t>
            </a:r>
            <a:endParaRPr lang="en-US" sz="2400" dirty="0">
              <a:latin typeface="Arial"/>
              <a:ea typeface="Arial"/>
              <a:cs typeface="Arial"/>
            </a:endParaRPr>
          </a:p>
          <a:p>
            <a:pPr marL="0" lvl="0" indent="0" algn="l" rtl="0">
              <a:lnSpc>
                <a:spcPct val="80000"/>
              </a:lnSpc>
              <a:spcBef>
                <a:spcPts val="750"/>
              </a:spcBef>
              <a:spcAft>
                <a:spcPts val="0"/>
              </a:spcAft>
              <a:buClr>
                <a:schemeClr val="dk1"/>
              </a:buClr>
              <a:buSzPts val="2100"/>
              <a:buNone/>
            </a:pPr>
            <a:r>
              <a:rPr lang="en-US" sz="2400" b="1" dirty="0">
                <a:latin typeface="Arial"/>
                <a:ea typeface="Arial"/>
                <a:cs typeface="Arial"/>
                <a:sym typeface="Arial"/>
                <a:hlinkClick r:id="rId2"/>
              </a:rPr>
              <a:t>tinyurl.com/</a:t>
            </a:r>
            <a:r>
              <a:rPr lang="en-US" sz="2400" b="1" dirty="0" err="1">
                <a:latin typeface="Arial"/>
                <a:ea typeface="Arial"/>
                <a:cs typeface="Arial"/>
                <a:sym typeface="Arial"/>
                <a:hlinkClick r:id="rId2"/>
              </a:rPr>
              <a:t>npinternpacket</a:t>
            </a:r>
            <a:endParaRPr lang="en-US" sz="2400" b="1" dirty="0">
              <a:latin typeface="Arial"/>
              <a:ea typeface="Arial"/>
              <a:cs typeface="Arial"/>
              <a:sym typeface="Arial"/>
            </a:endParaRPr>
          </a:p>
          <a:p>
            <a:pPr marL="0" lvl="0" indent="0" algn="l" rtl="0">
              <a:lnSpc>
                <a:spcPct val="80000"/>
              </a:lnSpc>
              <a:spcBef>
                <a:spcPts val="750"/>
              </a:spcBef>
              <a:spcAft>
                <a:spcPts val="0"/>
              </a:spcAft>
              <a:buClr>
                <a:schemeClr val="dk1"/>
              </a:buClr>
              <a:buSzPts val="2100"/>
              <a:buNone/>
            </a:pPr>
            <a:endParaRPr lang="en-US" sz="2400" dirty="0">
              <a:latin typeface="Arial"/>
              <a:ea typeface="Arial"/>
              <a:cs typeface="Arial"/>
              <a:sym typeface="Arial"/>
            </a:endParaRPr>
          </a:p>
          <a:p>
            <a:pPr marL="0" indent="0">
              <a:lnSpc>
                <a:spcPct val="80000"/>
              </a:lnSpc>
              <a:buSzPts val="2100"/>
              <a:buNone/>
            </a:pPr>
            <a:r>
              <a:rPr lang="en-US" sz="2400" dirty="0">
                <a:latin typeface="Arial"/>
                <a:ea typeface="Arial"/>
                <a:cs typeface="Arial"/>
                <a:sym typeface="Arial"/>
              </a:rPr>
              <a:t>Do this as soon as you meet the criteria</a:t>
            </a:r>
          </a:p>
          <a:p>
            <a:pPr marL="0" indent="0">
              <a:lnSpc>
                <a:spcPct val="80000"/>
              </a:lnSpc>
              <a:buSzPts val="2100"/>
              <a:buNone/>
            </a:pPr>
            <a:endParaRPr lang="en-US" sz="2400" dirty="0">
              <a:latin typeface="Arial"/>
              <a:ea typeface="Arial"/>
              <a:cs typeface="Arial"/>
              <a:sym typeface="Arial"/>
            </a:endParaRPr>
          </a:p>
          <a:p>
            <a:pPr marL="0" lvl="0" indent="0" algn="l" rtl="0">
              <a:lnSpc>
                <a:spcPct val="80000"/>
              </a:lnSpc>
              <a:spcBef>
                <a:spcPts val="750"/>
              </a:spcBef>
              <a:spcAft>
                <a:spcPts val="0"/>
              </a:spcAft>
              <a:buClr>
                <a:schemeClr val="dk1"/>
              </a:buClr>
              <a:buSzPts val="2100"/>
              <a:buNone/>
            </a:pPr>
            <a:r>
              <a:rPr lang="en-US" sz="2400" dirty="0">
                <a:latin typeface="Arial"/>
                <a:ea typeface="Arial"/>
                <a:cs typeface="Arial"/>
                <a:sym typeface="Arial"/>
              </a:rPr>
              <a:t>Once you are ELIGIBLE to seek an internship, begin your search:</a:t>
            </a:r>
          </a:p>
          <a:p>
            <a:pPr marL="0" lvl="0" indent="0" algn="l" rtl="0">
              <a:lnSpc>
                <a:spcPct val="80000"/>
              </a:lnSpc>
              <a:spcBef>
                <a:spcPts val="750"/>
              </a:spcBef>
              <a:spcAft>
                <a:spcPts val="0"/>
              </a:spcAft>
              <a:buClr>
                <a:schemeClr val="dk1"/>
              </a:buClr>
              <a:buSzPts val="2100"/>
              <a:buNone/>
            </a:pPr>
            <a:r>
              <a:rPr lang="en-US" sz="2400" dirty="0">
                <a:latin typeface="Arial"/>
                <a:ea typeface="Arial"/>
                <a:cs typeface="Arial"/>
                <a:sym typeface="Arial"/>
              </a:rPr>
              <a:t>Instagram @npcommedia, Handshake, the BIG List:</a:t>
            </a:r>
            <a:br>
              <a:rPr lang="en-US" sz="2400" dirty="0">
                <a:latin typeface="Arial"/>
                <a:ea typeface="Arial"/>
                <a:cs typeface="Arial"/>
              </a:rPr>
            </a:br>
            <a:endParaRPr lang="en-US" sz="2400" dirty="0">
              <a:latin typeface="Arial"/>
              <a:ea typeface="Arial"/>
              <a:cs typeface="Arial"/>
              <a:sym typeface="Arial"/>
            </a:endParaRPr>
          </a:p>
          <a:p>
            <a:pPr marL="0" indent="0">
              <a:lnSpc>
                <a:spcPct val="80000"/>
              </a:lnSpc>
              <a:buSzPts val="2100"/>
              <a:buNone/>
            </a:pPr>
            <a:r>
              <a:rPr lang="en-US" sz="2400" b="1" dirty="0">
                <a:latin typeface="Arial"/>
                <a:ea typeface="Arial"/>
                <a:cs typeface="Arial"/>
                <a:sym typeface="Arial"/>
                <a:hlinkClick r:id="rId3"/>
              </a:rPr>
              <a:t>tinyurl.com/</a:t>
            </a:r>
            <a:r>
              <a:rPr lang="en-US" sz="2400" b="1" dirty="0" err="1">
                <a:latin typeface="Arial"/>
                <a:ea typeface="Arial"/>
                <a:cs typeface="Arial"/>
                <a:sym typeface="Arial"/>
                <a:hlinkClick r:id="rId3"/>
              </a:rPr>
              <a:t>npbiglist</a:t>
            </a:r>
            <a:r>
              <a:rPr lang="en-US" sz="2400" b="1" dirty="0">
                <a:latin typeface="Arial"/>
                <a:ea typeface="Arial"/>
                <a:cs typeface="Arial"/>
                <a:sym typeface="Arial"/>
              </a:rPr>
              <a:t> </a:t>
            </a:r>
            <a:endParaRPr lang="en-US" sz="2400" b="1" dirty="0">
              <a:latin typeface="Arial"/>
              <a:ea typeface="Arial"/>
              <a:cs typeface="Arial"/>
            </a:endParaRPr>
          </a:p>
          <a:p>
            <a:pPr marL="0" lvl="0" indent="0" algn="l" rtl="0">
              <a:lnSpc>
                <a:spcPct val="80000"/>
              </a:lnSpc>
              <a:spcBef>
                <a:spcPts val="750"/>
              </a:spcBef>
              <a:spcAft>
                <a:spcPts val="0"/>
              </a:spcAft>
              <a:buClr>
                <a:schemeClr val="dk1"/>
              </a:buClr>
              <a:buSzPts val="2100"/>
              <a:buNone/>
            </a:pPr>
            <a:endParaRPr lang="en-US" sz="2400" dirty="0">
              <a:latin typeface="Arial"/>
              <a:ea typeface="Arial"/>
              <a:cs typeface="Arial"/>
              <a:sym typeface="Arial"/>
            </a:endParaRPr>
          </a:p>
          <a:p>
            <a:pPr marL="0" lvl="0" indent="0" algn="l" rtl="0">
              <a:lnSpc>
                <a:spcPct val="80000"/>
              </a:lnSpc>
              <a:spcBef>
                <a:spcPts val="750"/>
              </a:spcBef>
              <a:spcAft>
                <a:spcPts val="0"/>
              </a:spcAft>
              <a:buClr>
                <a:schemeClr val="dk1"/>
              </a:buClr>
              <a:buSzPts val="2100"/>
              <a:buNone/>
            </a:pPr>
            <a:br>
              <a:rPr lang="en-US" sz="2400" dirty="0">
                <a:latin typeface="Arial"/>
                <a:ea typeface="Arial"/>
                <a:cs typeface="Arial"/>
              </a:rPr>
            </a:br>
            <a:r>
              <a:rPr lang="en-US" sz="2400" dirty="0">
                <a:latin typeface="Arial"/>
                <a:ea typeface="Arial"/>
                <a:cs typeface="Arial"/>
                <a:sym typeface="Arial"/>
              </a:rPr>
              <a:t>Get placement approved by Internship Coordinator Nancy Heiz</a:t>
            </a:r>
          </a:p>
          <a:p>
            <a:endParaRPr lang="en-US" dirty="0"/>
          </a:p>
        </p:txBody>
      </p:sp>
    </p:spTree>
    <p:extLst>
      <p:ext uri="{BB962C8B-B14F-4D97-AF65-F5344CB8AC3E}">
        <p14:creationId xmlns:p14="http://schemas.microsoft.com/office/powerpoint/2010/main" val="70950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9F4D-CF69-64A2-0D65-795499DE46B3}"/>
              </a:ext>
            </a:extLst>
          </p:cNvPr>
          <p:cNvSpPr>
            <a:spLocks noGrp="1"/>
          </p:cNvSpPr>
          <p:nvPr>
            <p:ph type="title"/>
          </p:nvPr>
        </p:nvSpPr>
        <p:spPr>
          <a:xfrm>
            <a:off x="628650" y="1498862"/>
            <a:ext cx="7886700" cy="575035"/>
          </a:xfrm>
        </p:spPr>
        <p:txBody>
          <a:bodyPr>
            <a:normAutofit fontScale="90000"/>
          </a:bodyPr>
          <a:lstStyle/>
          <a:p>
            <a:r>
              <a:rPr lang="en-US" dirty="0"/>
              <a:t>Have you submitted the </a:t>
            </a:r>
            <a:r>
              <a:rPr lang="en-US" b="1" dirty="0"/>
              <a:t>most recent Official Transcript</a:t>
            </a:r>
            <a:r>
              <a:rPr lang="en-US" dirty="0"/>
              <a:t>, that shows final grades from this semester? Or shows you earned an Associate’s degree?</a:t>
            </a: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6D9216F2-FBE8-7D29-7A24-9533A22CAC87}"/>
              </a:ext>
            </a:extLst>
          </p:cNvPr>
          <p:cNvSpPr>
            <a:spLocks noGrp="1"/>
          </p:cNvSpPr>
          <p:nvPr>
            <p:ph type="body" idx="1"/>
          </p:nvPr>
        </p:nvSpPr>
        <p:spPr>
          <a:xfrm>
            <a:off x="628650" y="2573517"/>
            <a:ext cx="7886700" cy="3603445"/>
          </a:xfrm>
        </p:spPr>
        <p:txBody>
          <a:bodyPr/>
          <a:lstStyle/>
          <a:p>
            <a:r>
              <a:rPr lang="en-US" b="1" dirty="0"/>
              <a:t>If not, please submit that BEFORE CLASSES BEGIN</a:t>
            </a:r>
          </a:p>
          <a:p>
            <a:pPr marL="114300" indent="0">
              <a:buNone/>
            </a:pPr>
            <a:endParaRPr lang="en-US" dirty="0"/>
          </a:p>
        </p:txBody>
      </p:sp>
    </p:spTree>
    <p:extLst>
      <p:ext uri="{BB962C8B-B14F-4D97-AF65-F5344CB8AC3E}">
        <p14:creationId xmlns:p14="http://schemas.microsoft.com/office/powerpoint/2010/main" val="2109833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5"/>
          <p:cNvSpPr txBox="1">
            <a:spLocks noGrp="1"/>
          </p:cNvSpPr>
          <p:nvPr>
            <p:ph type="title"/>
          </p:nvPr>
        </p:nvSpPr>
        <p:spPr>
          <a:xfrm>
            <a:off x="628650" y="365126"/>
            <a:ext cx="830796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300"/>
              <a:buFont typeface="Calibri"/>
              <a:buNone/>
            </a:pPr>
            <a:br>
              <a:rPr lang="en-US" b="1" dirty="0">
                <a:latin typeface="Arial"/>
                <a:ea typeface="Arial"/>
                <a:cs typeface="Arial"/>
                <a:sym typeface="Arial"/>
              </a:rPr>
            </a:br>
            <a:br>
              <a:rPr lang="en-US" b="1" dirty="0">
                <a:latin typeface="Arial"/>
                <a:ea typeface="Arial"/>
                <a:cs typeface="Arial"/>
                <a:sym typeface="Arial"/>
              </a:rPr>
            </a:br>
            <a:r>
              <a:rPr lang="en-US" b="1" dirty="0">
                <a:latin typeface="Arial"/>
                <a:ea typeface="Arial"/>
                <a:cs typeface="Arial"/>
                <a:sym typeface="Arial"/>
              </a:rPr>
              <a:t>You’ll find many answers on our </a:t>
            </a:r>
            <a:r>
              <a:rPr lang="en-US" b="1" dirty="0" err="1">
                <a:latin typeface="Arial"/>
                <a:ea typeface="Arial"/>
                <a:cs typeface="Arial"/>
                <a:sym typeface="Arial"/>
              </a:rPr>
              <a:t>Hawksites</a:t>
            </a:r>
            <a:r>
              <a:rPr lang="en-US" b="1" dirty="0">
                <a:latin typeface="Arial"/>
                <a:ea typeface="Arial"/>
                <a:cs typeface="Arial"/>
                <a:sym typeface="Arial"/>
              </a:rPr>
              <a:t> blog: </a:t>
            </a:r>
            <a:br>
              <a:rPr lang="en-US" b="1" dirty="0">
                <a:latin typeface="Arial"/>
                <a:ea typeface="Arial"/>
                <a:cs typeface="Arial"/>
                <a:sym typeface="Arial"/>
              </a:rPr>
            </a:br>
            <a:br>
              <a:rPr lang="en-US" b="1" dirty="0">
                <a:latin typeface="Arial"/>
                <a:ea typeface="Arial"/>
                <a:cs typeface="Arial"/>
                <a:sym typeface="Arial"/>
              </a:rPr>
            </a:br>
            <a:br>
              <a:rPr lang="en-US" b="1" dirty="0">
                <a:latin typeface="Arial"/>
                <a:ea typeface="Arial"/>
                <a:cs typeface="Arial"/>
                <a:sym typeface="Arial"/>
              </a:rPr>
            </a:br>
            <a:endParaRPr b="1" dirty="0">
              <a:latin typeface="Arial"/>
              <a:ea typeface="Arial"/>
              <a:cs typeface="Arial"/>
              <a:sym typeface="Arial"/>
            </a:endParaRPr>
          </a:p>
        </p:txBody>
      </p:sp>
      <p:sp>
        <p:nvSpPr>
          <p:cNvPr id="75" name="Google Shape;75;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indent="0">
              <a:spcBef>
                <a:spcPts val="0"/>
              </a:spcBef>
              <a:buSzPts val="2100"/>
              <a:buNone/>
            </a:pPr>
            <a:r>
              <a:rPr lang="en-US" dirty="0">
                <a:latin typeface="Arial"/>
                <a:ea typeface="Arial"/>
                <a:cs typeface="Arial"/>
                <a:sym typeface="Arial"/>
              </a:rPr>
              <a:t>You’ll find answers to common questions like how to declare a minor, how to do an internship, etc.</a:t>
            </a:r>
          </a:p>
          <a:p>
            <a:pPr marL="0" indent="0">
              <a:spcBef>
                <a:spcPts val="0"/>
              </a:spcBef>
              <a:buSzPts val="2100"/>
              <a:buNone/>
            </a:pPr>
            <a:endParaRPr lang="en-US" dirty="0">
              <a:latin typeface="Arial"/>
              <a:ea typeface="Arial"/>
              <a:cs typeface="Arial"/>
              <a:sym typeface="Arial"/>
            </a:endParaRPr>
          </a:p>
          <a:p>
            <a:pPr marL="0" indent="0">
              <a:spcBef>
                <a:spcPts val="0"/>
              </a:spcBef>
              <a:buSzPts val="2100"/>
              <a:buNone/>
            </a:pPr>
            <a:r>
              <a:rPr lang="en-US" dirty="0">
                <a:latin typeface="Arial"/>
                <a:ea typeface="Arial"/>
                <a:cs typeface="Arial"/>
                <a:sym typeface="Arial"/>
              </a:rPr>
              <a:t>Subscribe to updates and weekly newsletters:</a:t>
            </a:r>
          </a:p>
          <a:p>
            <a:pPr marL="0" lvl="0" indent="0" algn="l" rtl="0">
              <a:lnSpc>
                <a:spcPct val="90000"/>
              </a:lnSpc>
              <a:spcBef>
                <a:spcPts val="0"/>
              </a:spcBef>
              <a:spcAft>
                <a:spcPts val="0"/>
              </a:spcAft>
              <a:buClr>
                <a:schemeClr val="dk1"/>
              </a:buClr>
              <a:buSzPts val="2100"/>
              <a:buNone/>
            </a:pPr>
            <a:endParaRPr lang="en-US" b="1" dirty="0">
              <a:latin typeface="Arial"/>
              <a:ea typeface="Arial"/>
              <a:cs typeface="Arial"/>
              <a:sym typeface="Arial"/>
            </a:endParaRPr>
          </a:p>
          <a:p>
            <a:pPr marL="0" lvl="0" indent="0" algn="l" rtl="0">
              <a:lnSpc>
                <a:spcPct val="90000"/>
              </a:lnSpc>
              <a:spcBef>
                <a:spcPts val="0"/>
              </a:spcBef>
              <a:spcAft>
                <a:spcPts val="0"/>
              </a:spcAft>
              <a:buClr>
                <a:schemeClr val="dk1"/>
              </a:buClr>
              <a:buSzPts val="2100"/>
              <a:buNone/>
            </a:pPr>
            <a:endParaRPr lang="en-US" b="1" dirty="0">
              <a:latin typeface="Arial"/>
              <a:ea typeface="Arial"/>
              <a:cs typeface="Arial"/>
              <a:sym typeface="Arial"/>
            </a:endParaRPr>
          </a:p>
          <a:p>
            <a:pPr marL="0" lvl="0" indent="0" algn="l" rtl="0">
              <a:lnSpc>
                <a:spcPct val="90000"/>
              </a:lnSpc>
              <a:spcBef>
                <a:spcPts val="0"/>
              </a:spcBef>
              <a:spcAft>
                <a:spcPts val="0"/>
              </a:spcAft>
              <a:buClr>
                <a:schemeClr val="dk1"/>
              </a:buClr>
              <a:buSzPts val="2100"/>
              <a:buNone/>
            </a:pPr>
            <a:r>
              <a:rPr lang="en-US" b="1" dirty="0">
                <a:latin typeface="Arial"/>
                <a:ea typeface="Arial"/>
                <a:cs typeface="Arial"/>
                <a:sym typeface="Arial"/>
              </a:rPr>
              <a:t>Comm News site -- </a:t>
            </a:r>
            <a:r>
              <a:rPr lang="en-US" b="1" dirty="0">
                <a:latin typeface="Arial"/>
                <a:ea typeface="Arial"/>
                <a:cs typeface="Arial"/>
                <a:sym typeface="Arial"/>
                <a:hlinkClick r:id="rId3"/>
              </a:rPr>
              <a:t>https://hawksites.newpaltz.edu/comm/</a:t>
            </a:r>
            <a:endParaRPr lang="en-US" b="1" dirty="0">
              <a:latin typeface="Arial"/>
              <a:ea typeface="Arial"/>
              <a:cs typeface="Arial"/>
              <a:sym typeface="Arial"/>
            </a:endParaRPr>
          </a:p>
          <a:p>
            <a:pPr marL="0" lvl="0" indent="0" algn="l" rtl="0">
              <a:lnSpc>
                <a:spcPct val="90000"/>
              </a:lnSpc>
              <a:spcBef>
                <a:spcPts val="0"/>
              </a:spcBef>
              <a:spcAft>
                <a:spcPts val="0"/>
              </a:spcAft>
              <a:buClr>
                <a:schemeClr val="dk1"/>
              </a:buClr>
              <a:buSzPts val="2100"/>
              <a:buNone/>
            </a:pPr>
            <a:endParaRPr lang="en-US" b="1" dirty="0">
              <a:latin typeface="Arial"/>
              <a:ea typeface="Arial"/>
              <a:cs typeface="Arial"/>
              <a:sym typeface="Arial"/>
            </a:endParaRPr>
          </a:p>
        </p:txBody>
      </p:sp>
    </p:spTree>
    <p:extLst>
      <p:ext uri="{BB962C8B-B14F-4D97-AF65-F5344CB8AC3E}">
        <p14:creationId xmlns:p14="http://schemas.microsoft.com/office/powerpoint/2010/main" val="1452896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3153E-8346-4739-A180-765B99EEA3B5}"/>
              </a:ext>
            </a:extLst>
          </p:cNvPr>
          <p:cNvSpPr>
            <a:spLocks noGrp="1"/>
          </p:cNvSpPr>
          <p:nvPr>
            <p:ph type="title"/>
          </p:nvPr>
        </p:nvSpPr>
        <p:spPr/>
        <p:txBody>
          <a:bodyPr>
            <a:normAutofit/>
          </a:bodyPr>
          <a:lstStyle/>
          <a:p>
            <a:r>
              <a:rPr lang="en-US" sz="4200">
                <a:solidFill>
                  <a:schemeClr val="tx1"/>
                </a:solidFill>
                <a:latin typeface="Arial" panose="020B0604020202020204" pitchFamily="34" charset="0"/>
                <a:cs typeface="Arial" panose="020B0604020202020204" pitchFamily="34" charset="0"/>
              </a:rPr>
              <a:t>Welcome to Group Advising! </a:t>
            </a:r>
            <a:br>
              <a:rPr lang="en-US" sz="4200">
                <a:solidFill>
                  <a:schemeClr val="tx1"/>
                </a:solidFill>
                <a:latin typeface="Arial" panose="020B0604020202020204" pitchFamily="34" charset="0"/>
                <a:cs typeface="Arial" panose="020B0604020202020204" pitchFamily="34" charset="0"/>
              </a:rPr>
            </a:br>
            <a:r>
              <a:rPr lang="en-US" sz="4200">
                <a:solidFill>
                  <a:schemeClr val="tx1"/>
                </a:solidFill>
                <a:latin typeface="Arial" panose="020B0604020202020204" pitchFamily="34" charset="0"/>
                <a:cs typeface="Arial" panose="020B0604020202020204" pitchFamily="34" charset="0"/>
              </a:rPr>
              <a:t>Here’s how it will work</a:t>
            </a:r>
          </a:p>
        </p:txBody>
      </p:sp>
      <p:sp>
        <p:nvSpPr>
          <p:cNvPr id="3" name="Text Placeholder 2">
            <a:extLst>
              <a:ext uri="{FF2B5EF4-FFF2-40B4-BE49-F238E27FC236}">
                <a16:creationId xmlns:a16="http://schemas.microsoft.com/office/drawing/2014/main" id="{2BF694CE-688D-4C8A-BF20-54F4F9BF989B}"/>
              </a:ext>
            </a:extLst>
          </p:cNvPr>
          <p:cNvSpPr>
            <a:spLocks noGrp="1"/>
          </p:cNvSpPr>
          <p:nvPr>
            <p:ph type="body" idx="1"/>
          </p:nvPr>
        </p:nvSpPr>
        <p:spPr/>
        <p:txBody>
          <a:bodyPr/>
          <a:lstStyle/>
          <a:p>
            <a:pPr marL="114300" indent="0">
              <a:buNone/>
            </a:pPr>
            <a:endParaRPr lang="en-US" dirty="0"/>
          </a:p>
          <a:p>
            <a:pPr>
              <a:lnSpc>
                <a:spcPct val="90000"/>
              </a:lnSpc>
            </a:pPr>
            <a:r>
              <a:rPr lang="en-US" dirty="0"/>
              <a:t>Major overview; Concentrations</a:t>
            </a:r>
          </a:p>
          <a:p>
            <a:pPr>
              <a:lnSpc>
                <a:spcPct val="90000"/>
              </a:lnSpc>
            </a:pPr>
            <a:r>
              <a:rPr lang="en-US" dirty="0"/>
              <a:t>Internship eligibility</a:t>
            </a:r>
          </a:p>
          <a:p>
            <a:pPr>
              <a:lnSpc>
                <a:spcPct val="90000"/>
              </a:lnSpc>
            </a:pPr>
            <a:r>
              <a:rPr lang="en-US" dirty="0"/>
              <a:t>How to read the Progress Report</a:t>
            </a:r>
          </a:p>
          <a:p>
            <a:pPr>
              <a:lnSpc>
                <a:spcPct val="90000"/>
              </a:lnSpc>
            </a:pPr>
            <a:r>
              <a:rPr lang="en-US" dirty="0"/>
              <a:t>Important dates</a:t>
            </a:r>
          </a:p>
          <a:p>
            <a:pPr>
              <a:lnSpc>
                <a:spcPct val="90000"/>
              </a:lnSpc>
            </a:pPr>
            <a:r>
              <a:rPr lang="en-US" dirty="0"/>
              <a:t>My Schedule Planner quick tips</a:t>
            </a:r>
          </a:p>
          <a:p>
            <a:pPr>
              <a:lnSpc>
                <a:spcPct val="90000"/>
              </a:lnSpc>
            </a:pPr>
            <a:r>
              <a:rPr lang="en-US" dirty="0"/>
              <a:t>Check for holds &amp; confirm your time assignment</a:t>
            </a:r>
          </a:p>
        </p:txBody>
      </p:sp>
    </p:spTree>
    <p:extLst>
      <p:ext uri="{BB962C8B-B14F-4D97-AF65-F5344CB8AC3E}">
        <p14:creationId xmlns:p14="http://schemas.microsoft.com/office/powerpoint/2010/main" val="2040920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F03ED-6EF3-45A8-B572-8E7B933400B2}"/>
              </a:ext>
            </a:extLst>
          </p:cNvPr>
          <p:cNvSpPr>
            <a:spLocks noGrp="1"/>
          </p:cNvSpPr>
          <p:nvPr>
            <p:ph type="body" idx="1"/>
          </p:nvPr>
        </p:nvSpPr>
        <p:spPr/>
        <p:txBody>
          <a:bodyPr>
            <a:normAutofit/>
          </a:bodyPr>
          <a:lstStyle/>
          <a:p>
            <a:pPr marL="114300" indent="0">
              <a:buNone/>
            </a:pPr>
            <a:r>
              <a:rPr lang="en-US" sz="7200"/>
              <a:t>Questions?</a:t>
            </a:r>
            <a:endParaRPr lang="en-US"/>
          </a:p>
        </p:txBody>
      </p:sp>
    </p:spTree>
    <p:extLst>
      <p:ext uri="{BB962C8B-B14F-4D97-AF65-F5344CB8AC3E}">
        <p14:creationId xmlns:p14="http://schemas.microsoft.com/office/powerpoint/2010/main" val="1150277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3530-7C24-4B6B-B379-8887DA26BEFC}"/>
              </a:ext>
            </a:extLst>
          </p:cNvPr>
          <p:cNvSpPr>
            <a:spLocks noGrp="1"/>
          </p:cNvSpPr>
          <p:nvPr>
            <p:ph type="title"/>
          </p:nvPr>
        </p:nvSpPr>
        <p:spPr>
          <a:xfrm>
            <a:off x="574859" y="655605"/>
            <a:ext cx="7886700" cy="2852737"/>
          </a:xfrm>
        </p:spPr>
        <p:txBody>
          <a:bodyPr/>
          <a:lstStyle/>
          <a:p>
            <a:r>
              <a:rPr lang="en-US">
                <a:latin typeface="Arial" panose="020B0604020202020204" pitchFamily="34" charset="0"/>
                <a:cs typeface="Arial" panose="020B0604020202020204" pitchFamily="34" charset="0"/>
              </a:rPr>
              <a:t>Fall ’23 Advising &amp; Scheduling</a:t>
            </a:r>
          </a:p>
        </p:txBody>
      </p:sp>
      <p:sp>
        <p:nvSpPr>
          <p:cNvPr id="3" name="Text Placeholder 2">
            <a:extLst>
              <a:ext uri="{FF2B5EF4-FFF2-40B4-BE49-F238E27FC236}">
                <a16:creationId xmlns:a16="http://schemas.microsoft.com/office/drawing/2014/main" id="{87FFC8F1-0EA5-40AD-9C32-094A60AA37CE}"/>
              </a:ext>
            </a:extLst>
          </p:cNvPr>
          <p:cNvSpPr>
            <a:spLocks noGrp="1"/>
          </p:cNvSpPr>
          <p:nvPr>
            <p:ph type="body" idx="1"/>
          </p:nvPr>
        </p:nvSpPr>
        <p:spPr>
          <a:xfrm>
            <a:off x="630017" y="3866279"/>
            <a:ext cx="7886700" cy="1500187"/>
          </a:xfrm>
        </p:spPr>
        <p:txBody>
          <a:bodyPr>
            <a:normAutofit lnSpcReduction="10000"/>
          </a:bodyPr>
          <a:lstStyle/>
          <a:p>
            <a:r>
              <a:rPr lang="en-US" sz="3200" dirty="0">
                <a:solidFill>
                  <a:schemeClr val="tx1"/>
                </a:solidFill>
              </a:rPr>
              <a:t>We’ll work with you individually. Please help fellow students if you’ve completed your draft schedule. </a:t>
            </a:r>
            <a:r>
              <a:rPr lang="en-US" dirty="0">
                <a:solidFill>
                  <a:schemeClr val="tx1"/>
                </a:solidFill>
              </a:rPr>
              <a:t> </a:t>
            </a:r>
          </a:p>
        </p:txBody>
      </p:sp>
    </p:spTree>
    <p:extLst>
      <p:ext uri="{BB962C8B-B14F-4D97-AF65-F5344CB8AC3E}">
        <p14:creationId xmlns:p14="http://schemas.microsoft.com/office/powerpoint/2010/main" val="393468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4"/>
          <p:cNvSpPr txBox="1">
            <a:spLocks noGrp="1"/>
          </p:cNvSpPr>
          <p:nvPr>
            <p:ph type="title"/>
          </p:nvPr>
        </p:nvSpPr>
        <p:spPr>
          <a:xfrm>
            <a:off x="628650" y="0"/>
            <a:ext cx="7886700" cy="898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300"/>
              <a:buFont typeface="Calibri"/>
              <a:buNone/>
            </a:pPr>
            <a:r>
              <a:rPr lang="en-US" b="1">
                <a:latin typeface="Arial"/>
                <a:ea typeface="Arial"/>
                <a:cs typeface="Arial"/>
                <a:sym typeface="Arial"/>
              </a:rPr>
              <a:t>Follow these best practices for advising</a:t>
            </a:r>
            <a:endParaRPr b="1">
              <a:latin typeface="Arial"/>
              <a:ea typeface="Arial"/>
              <a:cs typeface="Arial"/>
              <a:sym typeface="Arial"/>
            </a:endParaRPr>
          </a:p>
        </p:txBody>
      </p:sp>
      <p:sp>
        <p:nvSpPr>
          <p:cNvPr id="69" name="Google Shape;69;p4"/>
          <p:cNvSpPr txBox="1">
            <a:spLocks noGrp="1"/>
          </p:cNvSpPr>
          <p:nvPr>
            <p:ph type="body" idx="1"/>
          </p:nvPr>
        </p:nvSpPr>
        <p:spPr>
          <a:xfrm>
            <a:off x="628650" y="823550"/>
            <a:ext cx="7886700" cy="5353200"/>
          </a:xfrm>
          <a:prstGeom prst="rect">
            <a:avLst/>
          </a:prstGeom>
          <a:noFill/>
          <a:ln>
            <a:noFill/>
          </a:ln>
        </p:spPr>
        <p:txBody>
          <a:bodyPr spcFirstLastPara="1" wrap="square" lIns="91425" tIns="45700" rIns="91425" bIns="45700" anchor="t" anchorCtr="0">
            <a:normAutofit/>
          </a:bodyPr>
          <a:lstStyle/>
          <a:p>
            <a:pPr marL="171450" lvl="0" indent="-171450" algn="l" rtl="0">
              <a:lnSpc>
                <a:spcPct val="80000"/>
              </a:lnSpc>
              <a:spcBef>
                <a:spcPts val="0"/>
              </a:spcBef>
              <a:spcAft>
                <a:spcPts val="0"/>
              </a:spcAft>
              <a:buClr>
                <a:schemeClr val="dk1"/>
              </a:buClr>
              <a:buSzPts val="2100"/>
              <a:buFont typeface="Arial"/>
              <a:buChar char="▪"/>
            </a:pPr>
            <a:r>
              <a:rPr lang="en-US" b="1" dirty="0">
                <a:latin typeface="Arial"/>
                <a:ea typeface="Arial"/>
                <a:cs typeface="Arial"/>
                <a:sym typeface="Arial"/>
              </a:rPr>
              <a:t>Get to know your major advisor. </a:t>
            </a:r>
            <a:r>
              <a:rPr lang="en-US" dirty="0">
                <a:latin typeface="Arial"/>
                <a:ea typeface="Arial"/>
                <a:cs typeface="Arial"/>
                <a:sym typeface="Arial"/>
              </a:rPr>
              <a:t>Beyond scheduling and policies, they can advise you on courses, grad school, internships, careers, etc.</a:t>
            </a:r>
            <a:br>
              <a:rPr lang="en-US" dirty="0">
                <a:latin typeface="Arial"/>
                <a:ea typeface="Arial"/>
                <a:cs typeface="Arial"/>
                <a:sym typeface="Arial"/>
              </a:rPr>
            </a:br>
            <a:endParaRPr dirty="0">
              <a:latin typeface="Arial"/>
              <a:ea typeface="Arial"/>
              <a:cs typeface="Arial"/>
              <a:sym typeface="Arial"/>
            </a:endParaRPr>
          </a:p>
          <a:p>
            <a:pPr marL="171450" lvl="0" indent="-171450" algn="l" rtl="0">
              <a:lnSpc>
                <a:spcPct val="80000"/>
              </a:lnSpc>
              <a:spcBef>
                <a:spcPts val="750"/>
              </a:spcBef>
              <a:spcAft>
                <a:spcPts val="0"/>
              </a:spcAft>
              <a:buClr>
                <a:schemeClr val="dk1"/>
              </a:buClr>
              <a:buSzPts val="2100"/>
              <a:buFont typeface="Arial"/>
              <a:buChar char="▪"/>
            </a:pPr>
            <a:r>
              <a:rPr lang="en-US" b="1" dirty="0">
                <a:latin typeface="Arial"/>
                <a:ea typeface="Arial"/>
                <a:cs typeface="Arial"/>
                <a:sym typeface="Arial"/>
              </a:rPr>
              <a:t>Become familiar w/Academic Calendar </a:t>
            </a:r>
            <a:r>
              <a:rPr lang="en-US" dirty="0">
                <a:latin typeface="Arial"/>
                <a:ea typeface="Arial"/>
                <a:cs typeface="Arial"/>
                <a:sym typeface="Arial"/>
              </a:rPr>
              <a:t>(ex: S/U deadlines; can’t add courses after first week; all policies and forms are linked)</a:t>
            </a:r>
            <a:endParaRPr dirty="0">
              <a:latin typeface="Arial"/>
              <a:ea typeface="Arial"/>
              <a:cs typeface="Arial"/>
              <a:sym typeface="Arial"/>
            </a:endParaRPr>
          </a:p>
          <a:p>
            <a:pPr marL="0" lvl="0" indent="0" algn="l" rtl="0">
              <a:lnSpc>
                <a:spcPct val="80000"/>
              </a:lnSpc>
              <a:spcBef>
                <a:spcPts val="750"/>
              </a:spcBef>
              <a:spcAft>
                <a:spcPts val="0"/>
              </a:spcAft>
              <a:buClr>
                <a:schemeClr val="dk1"/>
              </a:buClr>
              <a:buSzPts val="2100"/>
              <a:buNone/>
            </a:pPr>
            <a:r>
              <a:rPr lang="en-US" u="sng" dirty="0">
                <a:solidFill>
                  <a:schemeClr val="hlink"/>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https://www3.newpaltz.edu/calendars/</a:t>
            </a:r>
            <a:br>
              <a:rPr lang="en-US" dirty="0">
                <a:latin typeface="Arial"/>
                <a:ea typeface="Arial"/>
                <a:cs typeface="Arial"/>
                <a:sym typeface="Arial"/>
              </a:rPr>
            </a:br>
            <a:br>
              <a:rPr lang="en-US" dirty="0">
                <a:latin typeface="Arial"/>
                <a:ea typeface="Arial"/>
                <a:cs typeface="Arial"/>
                <a:sym typeface="Arial"/>
              </a:rPr>
            </a:br>
            <a:endParaRPr dirty="0">
              <a:latin typeface="Arial"/>
              <a:ea typeface="Arial"/>
              <a:cs typeface="Arial"/>
            </a:endParaRPr>
          </a:p>
          <a:p>
            <a:pPr marL="171450" indent="-171450">
              <a:lnSpc>
                <a:spcPct val="80000"/>
              </a:lnSpc>
              <a:buSzPts val="2100"/>
              <a:buFont typeface="Arial"/>
              <a:buChar char="▪"/>
            </a:pPr>
            <a:r>
              <a:rPr lang="en-US" b="1" dirty="0">
                <a:latin typeface="Arial"/>
                <a:ea typeface="Arial"/>
                <a:cs typeface="Arial"/>
                <a:sym typeface="Arial"/>
              </a:rPr>
              <a:t>Use only New Paltz email </a:t>
            </a:r>
            <a:r>
              <a:rPr lang="en-US" dirty="0">
                <a:latin typeface="Arial"/>
                <a:ea typeface="Arial"/>
                <a:cs typeface="Arial"/>
                <a:sym typeface="Arial"/>
              </a:rPr>
              <a:t>account for any school matters</a:t>
            </a:r>
            <a:br>
              <a:rPr lang="en-US" dirty="0">
                <a:latin typeface="Arial"/>
                <a:ea typeface="Arial"/>
                <a:cs typeface="Arial"/>
                <a:sym typeface="Arial"/>
              </a:rPr>
            </a:br>
            <a:endParaRPr dirty="0">
              <a:latin typeface="Arial"/>
              <a:ea typeface="Arial"/>
              <a:cs typeface="Arial"/>
              <a:sym typeface="Arial"/>
            </a:endParaRPr>
          </a:p>
          <a:p>
            <a:pPr marL="171450" lvl="0" indent="-171450" algn="l" rtl="0">
              <a:lnSpc>
                <a:spcPct val="80000"/>
              </a:lnSpc>
              <a:spcBef>
                <a:spcPts val="750"/>
              </a:spcBef>
              <a:spcAft>
                <a:spcPts val="0"/>
              </a:spcAft>
              <a:buClr>
                <a:schemeClr val="dk1"/>
              </a:buClr>
              <a:buSzPts val="2100"/>
              <a:buFont typeface="Arial"/>
              <a:buChar char="▪"/>
            </a:pPr>
            <a:r>
              <a:rPr lang="en-US" b="1" dirty="0">
                <a:latin typeface="Arial"/>
                <a:ea typeface="Arial"/>
                <a:cs typeface="Arial"/>
                <a:sym typeface="Arial"/>
              </a:rPr>
              <a:t>Include your Banner (N) number </a:t>
            </a:r>
            <a:r>
              <a:rPr lang="en-US" dirty="0">
                <a:latin typeface="Arial"/>
                <a:ea typeface="Arial"/>
                <a:cs typeface="Arial"/>
                <a:sym typeface="Arial"/>
              </a:rPr>
              <a:t>on ALL emails about advising, schedules, registration, etc. </a:t>
            </a:r>
            <a:endParaRPr dirty="0">
              <a:latin typeface="Arial"/>
              <a:ea typeface="Arial"/>
              <a:cs typeface="Arial"/>
              <a:sym typeface="Arial"/>
            </a:endParaRPr>
          </a:p>
          <a:p>
            <a:pPr marL="171450" lvl="0" indent="-38100" algn="l" rtl="0">
              <a:lnSpc>
                <a:spcPct val="80000"/>
              </a:lnSpc>
              <a:spcBef>
                <a:spcPts val="750"/>
              </a:spcBef>
              <a:spcAft>
                <a:spcPts val="0"/>
              </a:spcAft>
              <a:buClr>
                <a:schemeClr val="dk1"/>
              </a:buClr>
              <a:buSzPts val="21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796E74-8BE8-DB2B-2C6E-B215E2D9C392}"/>
              </a:ext>
            </a:extLst>
          </p:cNvPr>
          <p:cNvPicPr>
            <a:picLocks noChangeAspect="1"/>
          </p:cNvPicPr>
          <p:nvPr/>
        </p:nvPicPr>
        <p:blipFill rotWithShape="1">
          <a:blip r:embed="rId2"/>
          <a:srcRect t="46" b="7842"/>
          <a:stretch/>
        </p:blipFill>
        <p:spPr>
          <a:xfrm>
            <a:off x="0" y="1536569"/>
            <a:ext cx="9144000" cy="5321431"/>
          </a:xfrm>
          <a:prstGeom prst="rect">
            <a:avLst/>
          </a:prstGeom>
        </p:spPr>
      </p:pic>
      <p:sp>
        <p:nvSpPr>
          <p:cNvPr id="6" name="Title 1">
            <a:extLst>
              <a:ext uri="{FF2B5EF4-FFF2-40B4-BE49-F238E27FC236}">
                <a16:creationId xmlns:a16="http://schemas.microsoft.com/office/drawing/2014/main" id="{AE80F1FD-5B4C-CBED-725C-4D6A03BA7ECE}"/>
              </a:ext>
            </a:extLst>
          </p:cNvPr>
          <p:cNvSpPr>
            <a:spLocks noGrp="1"/>
          </p:cNvSpPr>
          <p:nvPr>
            <p:ph type="title"/>
          </p:nvPr>
        </p:nvSpPr>
        <p:spPr>
          <a:xfrm>
            <a:off x="392980" y="458186"/>
            <a:ext cx="7886700" cy="536474"/>
          </a:xfrm>
        </p:spPr>
        <p:txBody>
          <a:bodyPr>
            <a:normAutofit fontScale="90000"/>
          </a:bodyPr>
          <a:lstStyle/>
          <a:p>
            <a:r>
              <a:rPr lang="en-US" b="1" dirty="0">
                <a:latin typeface="+mn-lt"/>
              </a:rPr>
              <a:t>Understand Your Progress Report and the Path to Graduation</a:t>
            </a:r>
          </a:p>
        </p:txBody>
      </p:sp>
    </p:spTree>
    <p:extLst>
      <p:ext uri="{BB962C8B-B14F-4D97-AF65-F5344CB8AC3E}">
        <p14:creationId xmlns:p14="http://schemas.microsoft.com/office/powerpoint/2010/main" val="2832556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E869-2A90-47D3-B38C-6C9A9A96FD10}"/>
              </a:ext>
            </a:extLst>
          </p:cNvPr>
          <p:cNvSpPr>
            <a:spLocks noGrp="1"/>
          </p:cNvSpPr>
          <p:nvPr>
            <p:ph type="title"/>
          </p:nvPr>
        </p:nvSpPr>
        <p:spPr>
          <a:xfrm>
            <a:off x="628650" y="81113"/>
            <a:ext cx="7886700" cy="1325563"/>
          </a:xfrm>
        </p:spPr>
        <p:txBody>
          <a:bodyPr/>
          <a:lstStyle/>
          <a:p>
            <a:r>
              <a:rPr lang="en-US" b="1" dirty="0">
                <a:latin typeface="+mn-lt"/>
              </a:rPr>
              <a:t>Check for HOLDS and clear them before you register</a:t>
            </a:r>
          </a:p>
        </p:txBody>
      </p:sp>
      <p:sp>
        <p:nvSpPr>
          <p:cNvPr id="3" name="Text Placeholder 2">
            <a:extLst>
              <a:ext uri="{FF2B5EF4-FFF2-40B4-BE49-F238E27FC236}">
                <a16:creationId xmlns:a16="http://schemas.microsoft.com/office/drawing/2014/main" id="{258CEC84-12BF-4B0A-B122-9D133A4D9AFA}"/>
              </a:ext>
            </a:extLst>
          </p:cNvPr>
          <p:cNvSpPr>
            <a:spLocks noGrp="1"/>
          </p:cNvSpPr>
          <p:nvPr>
            <p:ph type="body" idx="1"/>
          </p:nvPr>
        </p:nvSpPr>
        <p:spPr>
          <a:xfrm>
            <a:off x="546588" y="1253331"/>
            <a:ext cx="7886700" cy="4351338"/>
          </a:xfrm>
        </p:spPr>
        <p:txBody>
          <a:bodyPr/>
          <a:lstStyle/>
          <a:p>
            <a:pPr marL="114300" indent="0">
              <a:buNone/>
            </a:pPr>
            <a:r>
              <a:rPr lang="en-US"/>
              <a:t>In my.newpaltz.edu under </a:t>
            </a:r>
            <a:r>
              <a:rPr lang="en-US" b="1"/>
              <a:t>General &gt; Holds </a:t>
            </a:r>
            <a:r>
              <a:rPr lang="en-US"/>
              <a:t>– If you have an ACTIVE (red) HOLD that says it “affects registration”  you MUST ADDRESS THAT in order to be permitted to register on your Time Assignment</a:t>
            </a:r>
          </a:p>
          <a:p>
            <a:endParaRPr lang="en-US"/>
          </a:p>
          <a:p>
            <a:pPr marL="114300" indent="0">
              <a:buNone/>
            </a:pPr>
            <a:endParaRPr lang="en-US" b="1"/>
          </a:p>
        </p:txBody>
      </p:sp>
      <p:pic>
        <p:nvPicPr>
          <p:cNvPr id="5" name="Picture 4" descr="Graphical user interface, website&#10;&#10;Description automatically generated">
            <a:extLst>
              <a:ext uri="{FF2B5EF4-FFF2-40B4-BE49-F238E27FC236}">
                <a16:creationId xmlns:a16="http://schemas.microsoft.com/office/drawing/2014/main" id="{CD65D0B4-C243-4AC2-BC9E-861F49DD01E9}"/>
              </a:ext>
            </a:extLst>
          </p:cNvPr>
          <p:cNvPicPr>
            <a:picLocks noChangeAspect="1"/>
          </p:cNvPicPr>
          <p:nvPr/>
        </p:nvPicPr>
        <p:blipFill rotWithShape="1">
          <a:blip r:embed="rId3"/>
          <a:srcRect l="13975" t="17967" r="39359" b="15220"/>
          <a:stretch/>
        </p:blipFill>
        <p:spPr>
          <a:xfrm>
            <a:off x="2286001" y="2320986"/>
            <a:ext cx="4888523" cy="3831191"/>
          </a:xfrm>
          <a:prstGeom prst="rect">
            <a:avLst/>
          </a:prstGeom>
        </p:spPr>
      </p:pic>
    </p:spTree>
    <p:extLst>
      <p:ext uri="{BB962C8B-B14F-4D97-AF65-F5344CB8AC3E}">
        <p14:creationId xmlns:p14="http://schemas.microsoft.com/office/powerpoint/2010/main" val="11115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E869-2A90-47D3-B38C-6C9A9A96FD10}"/>
              </a:ext>
            </a:extLst>
          </p:cNvPr>
          <p:cNvSpPr>
            <a:spLocks noGrp="1"/>
          </p:cNvSpPr>
          <p:nvPr>
            <p:ph type="title"/>
          </p:nvPr>
        </p:nvSpPr>
        <p:spPr/>
        <p:txBody>
          <a:bodyPr>
            <a:normAutofit fontScale="90000"/>
          </a:bodyPr>
          <a:lstStyle/>
          <a:p>
            <a:r>
              <a:rPr lang="en-US" b="1">
                <a:latin typeface="+mn-lt"/>
              </a:rPr>
              <a:t>Verify your Registration Time Assignment and mark it on your calendar</a:t>
            </a:r>
          </a:p>
        </p:txBody>
      </p:sp>
      <p:sp>
        <p:nvSpPr>
          <p:cNvPr id="3" name="Text Placeholder 2">
            <a:extLst>
              <a:ext uri="{FF2B5EF4-FFF2-40B4-BE49-F238E27FC236}">
                <a16:creationId xmlns:a16="http://schemas.microsoft.com/office/drawing/2014/main" id="{258CEC84-12BF-4B0A-B122-9D133A4D9AFA}"/>
              </a:ext>
            </a:extLst>
          </p:cNvPr>
          <p:cNvSpPr>
            <a:spLocks noGrp="1"/>
          </p:cNvSpPr>
          <p:nvPr>
            <p:ph type="body" idx="1"/>
          </p:nvPr>
        </p:nvSpPr>
        <p:spPr/>
        <p:txBody>
          <a:bodyPr/>
          <a:lstStyle/>
          <a:p>
            <a:pPr marL="114300" indent="0">
              <a:buNone/>
            </a:pPr>
            <a:r>
              <a:rPr lang="en-US" dirty="0"/>
              <a:t>Your Time Assignment is the actual day/time appointment you register yourself for classes. What we’re doing here is preparing you for that. </a:t>
            </a:r>
          </a:p>
          <a:p>
            <a:pPr marL="114300" indent="0">
              <a:buNone/>
            </a:pPr>
            <a:r>
              <a:rPr lang="en-US" dirty="0"/>
              <a:t>In my.newpaltz.edu under </a:t>
            </a:r>
            <a:r>
              <a:rPr lang="en-US" b="1" dirty="0"/>
              <a:t>Registration &gt; Time Assignment,</a:t>
            </a:r>
            <a:r>
              <a:rPr lang="en-US" dirty="0"/>
              <a:t> there’s a day and time – That’s the earliest you can register, but you should </a:t>
            </a:r>
            <a:r>
              <a:rPr lang="en-US" b="1" dirty="0"/>
              <a:t>not wait any longer than that.</a:t>
            </a:r>
          </a:p>
          <a:p>
            <a:pPr marL="114300" indent="0">
              <a:buNone/>
            </a:pPr>
            <a:r>
              <a:rPr lang="en-US" b="1" dirty="0"/>
              <a:t>Example: </a:t>
            </a:r>
          </a:p>
          <a:p>
            <a:pPr marL="114300" indent="0">
              <a:buNone/>
            </a:pPr>
            <a:endParaRPr lang="en-US" b="1" dirty="0"/>
          </a:p>
          <a:p>
            <a:pPr marL="114300" indent="0">
              <a:buNone/>
            </a:pPr>
            <a:endParaRPr lang="en-US" b="1" dirty="0"/>
          </a:p>
        </p:txBody>
      </p:sp>
      <p:pic>
        <p:nvPicPr>
          <p:cNvPr id="5" name="Picture 5" descr="Text&#10;&#10;Description automatically generated">
            <a:extLst>
              <a:ext uri="{FF2B5EF4-FFF2-40B4-BE49-F238E27FC236}">
                <a16:creationId xmlns:a16="http://schemas.microsoft.com/office/drawing/2014/main" id="{087ACF7C-E7C8-0AD1-B379-CE7FCC9FF4D3}"/>
              </a:ext>
            </a:extLst>
          </p:cNvPr>
          <p:cNvPicPr>
            <a:picLocks noChangeAspect="1"/>
          </p:cNvPicPr>
          <p:nvPr/>
        </p:nvPicPr>
        <p:blipFill>
          <a:blip r:embed="rId2"/>
          <a:stretch>
            <a:fillRect/>
          </a:stretch>
        </p:blipFill>
        <p:spPr>
          <a:xfrm>
            <a:off x="1838167" y="4263020"/>
            <a:ext cx="5007835" cy="2049993"/>
          </a:xfrm>
          <a:prstGeom prst="rect">
            <a:avLst/>
          </a:prstGeom>
        </p:spPr>
      </p:pic>
    </p:spTree>
    <p:extLst>
      <p:ext uri="{BB962C8B-B14F-4D97-AF65-F5344CB8AC3E}">
        <p14:creationId xmlns:p14="http://schemas.microsoft.com/office/powerpoint/2010/main" val="91193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0643-7858-4444-95C5-7EE2DA4E031C}"/>
              </a:ext>
            </a:extLst>
          </p:cNvPr>
          <p:cNvSpPr>
            <a:spLocks noGrp="1"/>
          </p:cNvSpPr>
          <p:nvPr>
            <p:ph type="title"/>
          </p:nvPr>
        </p:nvSpPr>
        <p:spPr/>
        <p:txBody>
          <a:bodyPr>
            <a:normAutofit/>
          </a:bodyPr>
          <a:lstStyle/>
          <a:p>
            <a:r>
              <a:rPr lang="en-US" b="1">
                <a:latin typeface="+mn-lt"/>
              </a:rPr>
              <a:t>We use My Schedule Planner to draft schedules  </a:t>
            </a:r>
          </a:p>
        </p:txBody>
      </p:sp>
      <p:sp>
        <p:nvSpPr>
          <p:cNvPr id="3" name="Text Placeholder 2">
            <a:extLst>
              <a:ext uri="{FF2B5EF4-FFF2-40B4-BE49-F238E27FC236}">
                <a16:creationId xmlns:a16="http://schemas.microsoft.com/office/drawing/2014/main" id="{A928E634-E81D-4F42-8FA5-0E7A146326F0}"/>
              </a:ext>
            </a:extLst>
          </p:cNvPr>
          <p:cNvSpPr>
            <a:spLocks noGrp="1"/>
          </p:cNvSpPr>
          <p:nvPr>
            <p:ph type="body" idx="1"/>
          </p:nvPr>
        </p:nvSpPr>
        <p:spPr/>
        <p:txBody>
          <a:bodyPr/>
          <a:lstStyle/>
          <a:p>
            <a:r>
              <a:rPr lang="en-US" sz="2400" dirty="0"/>
              <a:t>Brief overview</a:t>
            </a:r>
          </a:p>
          <a:p>
            <a:pPr marL="114300" indent="0">
              <a:buNone/>
            </a:pPr>
            <a:endParaRPr lang="en-US" sz="2400" dirty="0"/>
          </a:p>
          <a:p>
            <a:r>
              <a:rPr lang="en-US" sz="2400" dirty="0"/>
              <a:t>Always have back-up plans (several “Favorites” saved) </a:t>
            </a:r>
          </a:p>
          <a:p>
            <a:endParaRPr lang="en-US" dirty="0"/>
          </a:p>
          <a:p>
            <a:endParaRPr lang="en-US" dirty="0"/>
          </a:p>
        </p:txBody>
      </p:sp>
    </p:spTree>
    <p:extLst>
      <p:ext uri="{BB962C8B-B14F-4D97-AF65-F5344CB8AC3E}">
        <p14:creationId xmlns:p14="http://schemas.microsoft.com/office/powerpoint/2010/main" val="3779638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628649" y="365126"/>
            <a:ext cx="8351227" cy="1325563"/>
          </a:xfrm>
          <a:prstGeom prst="rect">
            <a:avLst/>
          </a:prstGeom>
          <a:noFill/>
          <a:ln>
            <a:noFill/>
          </a:ln>
        </p:spPr>
        <p:txBody>
          <a:bodyPr spcFirstLastPara="1" wrap="square" lIns="91425" tIns="45700" rIns="91425" bIns="45700" anchor="ctr" anchorCtr="0">
            <a:normAutofit/>
          </a:bodyPr>
          <a:lstStyle/>
          <a:p>
            <a:pPr>
              <a:buSzPts val="3300"/>
            </a:pPr>
            <a:r>
              <a:rPr lang="en-US" b="1">
                <a:latin typeface="Arial"/>
                <a:ea typeface="Arial"/>
                <a:cs typeface="Arial"/>
                <a:sym typeface="Arial"/>
              </a:rPr>
              <a:t>Time to review your schedule </a:t>
            </a:r>
            <a:endParaRPr b="1">
              <a:latin typeface="Arial"/>
              <a:ea typeface="Arial"/>
              <a:cs typeface="Arial"/>
              <a:sym typeface="Arial"/>
            </a:endParaRPr>
          </a:p>
        </p:txBody>
      </p:sp>
      <p:sp>
        <p:nvSpPr>
          <p:cNvPr id="87" name="Google Shape;87;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100"/>
              <a:buFont typeface="Arial"/>
              <a:buChar char="▪"/>
            </a:pPr>
            <a:r>
              <a:rPr lang="en-US" sz="3200">
                <a:latin typeface="Arial"/>
                <a:ea typeface="Arial"/>
                <a:cs typeface="Arial"/>
                <a:sym typeface="Arial"/>
              </a:rPr>
              <a:t>My Schedule Planner</a:t>
            </a:r>
            <a:endParaRPr lang="en-US" sz="3200">
              <a:latin typeface="Arial"/>
              <a:ea typeface="Arial"/>
              <a:cs typeface="Arial"/>
            </a:endParaRPr>
          </a:p>
          <a:p>
            <a:pPr marL="171450" lvl="0" indent="-171450" algn="l" rtl="0">
              <a:lnSpc>
                <a:spcPct val="90000"/>
              </a:lnSpc>
              <a:spcBef>
                <a:spcPts val="0"/>
              </a:spcBef>
              <a:spcAft>
                <a:spcPts val="0"/>
              </a:spcAft>
              <a:buClr>
                <a:schemeClr val="dk1"/>
              </a:buClr>
              <a:buSzPts val="2100"/>
              <a:buFont typeface="Arial"/>
              <a:buChar char="▪"/>
            </a:pPr>
            <a:endParaRPr lang="en-US" sz="3200">
              <a:latin typeface="Arial"/>
              <a:ea typeface="Arial"/>
              <a:cs typeface="Arial"/>
            </a:endParaRPr>
          </a:p>
          <a:p>
            <a:pPr marL="171450" lvl="0" indent="-152400" algn="l" rtl="0">
              <a:lnSpc>
                <a:spcPct val="90000"/>
              </a:lnSpc>
              <a:spcBef>
                <a:spcPts val="750"/>
              </a:spcBef>
              <a:spcAft>
                <a:spcPts val="0"/>
              </a:spcAft>
              <a:buSzPts val="1800"/>
              <a:buFont typeface="Arial"/>
              <a:buChar char="▪"/>
            </a:pPr>
            <a:r>
              <a:rPr lang="en-US" sz="3200">
                <a:latin typeface="Arial"/>
                <a:ea typeface="Arial"/>
                <a:cs typeface="Arial"/>
                <a:sym typeface="Arial"/>
              </a:rPr>
              <a:t>Speak up if there’s something you aren’t sure about</a:t>
            </a:r>
            <a:endParaRPr sz="3200">
              <a:latin typeface="Arial"/>
              <a:ea typeface="Arial"/>
              <a:cs typeface="Arial"/>
            </a:endParaRPr>
          </a:p>
          <a:p>
            <a:pPr marL="19050" indent="0">
              <a:buNone/>
            </a:pPr>
            <a:endParaRPr lang="en-US" sz="3200">
              <a:latin typeface="Arial"/>
              <a:cs typeface="Arial"/>
            </a:endParaRPr>
          </a:p>
          <a:p>
            <a:pPr marL="171450" indent="-152400">
              <a:buFont typeface="Arial"/>
              <a:buChar char="▪"/>
            </a:pPr>
            <a:r>
              <a:rPr lang="en-US" sz="3200">
                <a:latin typeface="Arial"/>
                <a:cs typeface="Arial"/>
              </a:rPr>
              <a:t>This is a group advising session. We appreciate your patience!</a:t>
            </a:r>
          </a:p>
          <a:p>
            <a:pPr marL="171450" lvl="0" indent="-38100" algn="l">
              <a:lnSpc>
                <a:spcPct val="90000"/>
              </a:lnSpc>
              <a:spcBef>
                <a:spcPts val="750"/>
              </a:spcBef>
              <a:spcAft>
                <a:spcPts val="0"/>
              </a:spcAft>
              <a:buClr>
                <a:schemeClr val="dk1"/>
              </a:buClr>
              <a:buSzPts val="2100"/>
              <a:buNone/>
            </a:pPr>
            <a:endParaRPr lang="en-US"/>
          </a:p>
          <a:p>
            <a:pPr marL="171450" indent="-38100">
              <a:buSzPts val="2100"/>
              <a:buNone/>
            </a:pP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6247-ABF1-41B8-B504-7A486E757F43}"/>
              </a:ext>
            </a:extLst>
          </p:cNvPr>
          <p:cNvSpPr>
            <a:spLocks noGrp="1"/>
          </p:cNvSpPr>
          <p:nvPr>
            <p:ph type="title"/>
          </p:nvPr>
        </p:nvSpPr>
        <p:spPr>
          <a:xfrm>
            <a:off x="628650" y="365126"/>
            <a:ext cx="7886700" cy="1510566"/>
          </a:xfrm>
        </p:spPr>
        <p:txBody>
          <a:bodyPr>
            <a:normAutofit/>
          </a:bodyPr>
          <a:lstStyle/>
          <a:p>
            <a:r>
              <a:rPr lang="en-US" b="1"/>
              <a:t>When your schedule is drafted and you're waiting for your advisor to review it, discuss your plans with your fellow students. </a:t>
            </a:r>
          </a:p>
        </p:txBody>
      </p:sp>
      <p:sp>
        <p:nvSpPr>
          <p:cNvPr id="3" name="Text Placeholder 2">
            <a:extLst>
              <a:ext uri="{FF2B5EF4-FFF2-40B4-BE49-F238E27FC236}">
                <a16:creationId xmlns:a16="http://schemas.microsoft.com/office/drawing/2014/main" id="{A65BB8BE-8D89-465E-94D7-899E1C8C401B}"/>
              </a:ext>
            </a:extLst>
          </p:cNvPr>
          <p:cNvSpPr>
            <a:spLocks noGrp="1"/>
          </p:cNvSpPr>
          <p:nvPr>
            <p:ph type="body" idx="1"/>
          </p:nvPr>
        </p:nvSpPr>
        <p:spPr>
          <a:xfrm>
            <a:off x="628650" y="2587132"/>
            <a:ext cx="7886700" cy="3136308"/>
          </a:xfrm>
        </p:spPr>
        <p:txBody>
          <a:bodyPr/>
          <a:lstStyle/>
          <a:p>
            <a:pPr marL="114300" indent="0">
              <a:buNone/>
            </a:pPr>
            <a:r>
              <a:rPr lang="en-US" sz="2800" dirty="0"/>
              <a:t>Tips and tricks to share? </a:t>
            </a:r>
          </a:p>
          <a:p>
            <a:pPr marL="114300" indent="0">
              <a:buNone/>
            </a:pPr>
            <a:r>
              <a:rPr lang="en-US" sz="2800" dirty="0"/>
              <a:t>Need help getting started? </a:t>
            </a:r>
          </a:p>
          <a:p>
            <a:pPr marL="114300" indent="0">
              <a:buNone/>
            </a:pPr>
            <a:endParaRPr lang="en-US" sz="2800" dirty="0"/>
          </a:p>
          <a:p>
            <a:pPr marL="114300" indent="0">
              <a:buNone/>
            </a:pPr>
            <a:r>
              <a:rPr lang="en-US" sz="2800" dirty="0"/>
              <a:t>Your advisor will review your draft and release you to register</a:t>
            </a:r>
            <a:endParaRPr lang="en-US" dirty="0"/>
          </a:p>
          <a:p>
            <a:pPr marL="114300" indent="0">
              <a:buNone/>
            </a:pPr>
            <a:endParaRPr lang="en-US" dirty="0"/>
          </a:p>
        </p:txBody>
      </p:sp>
    </p:spTree>
    <p:extLst>
      <p:ext uri="{BB962C8B-B14F-4D97-AF65-F5344CB8AC3E}">
        <p14:creationId xmlns:p14="http://schemas.microsoft.com/office/powerpoint/2010/main" val="612334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F03ED-6EF3-45A8-B572-8E7B933400B2}"/>
              </a:ext>
            </a:extLst>
          </p:cNvPr>
          <p:cNvSpPr>
            <a:spLocks noGrp="1"/>
          </p:cNvSpPr>
          <p:nvPr>
            <p:ph type="body" idx="1"/>
          </p:nvPr>
        </p:nvSpPr>
        <p:spPr/>
        <p:txBody>
          <a:bodyPr>
            <a:normAutofit/>
          </a:bodyPr>
          <a:lstStyle/>
          <a:p>
            <a:pPr marL="114300" indent="0">
              <a:buNone/>
            </a:pPr>
            <a:r>
              <a:rPr lang="en-US" sz="7200"/>
              <a:t>Questions?</a:t>
            </a:r>
            <a:endParaRPr lang="en-US"/>
          </a:p>
        </p:txBody>
      </p:sp>
    </p:spTree>
    <p:extLst>
      <p:ext uri="{BB962C8B-B14F-4D97-AF65-F5344CB8AC3E}">
        <p14:creationId xmlns:p14="http://schemas.microsoft.com/office/powerpoint/2010/main" val="127068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a:buSzPts val="4320"/>
            </a:pPr>
            <a:r>
              <a:rPr lang="en-US" sz="3600" dirty="0">
                <a:latin typeface="Arial"/>
                <a:cs typeface="Arial"/>
                <a:sym typeface="Arial"/>
              </a:rPr>
              <a:t>Communication Studies: One major with three concentrations</a:t>
            </a:r>
            <a:endParaRPr sz="3600" dirty="0"/>
          </a:p>
        </p:txBody>
      </p:sp>
      <p:sp>
        <p:nvSpPr>
          <p:cNvPr id="57" name="Google Shape;5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171450" indent="-203200">
              <a:spcBef>
                <a:spcPts val="0"/>
              </a:spcBef>
              <a:buSzPts val="3200"/>
            </a:pPr>
            <a:r>
              <a:rPr lang="en-US" sz="3600" dirty="0">
                <a:ea typeface="Arial"/>
                <a:sym typeface="Arial"/>
              </a:rPr>
              <a:t>Relational Communication (1:1 and small group)</a:t>
            </a:r>
            <a:endParaRPr lang="en-US" sz="3600" dirty="0"/>
          </a:p>
          <a:p>
            <a:pPr marL="0" indent="0">
              <a:spcBef>
                <a:spcPts val="0"/>
              </a:spcBef>
              <a:buSzPts val="3200"/>
              <a:buNone/>
            </a:pPr>
            <a:endParaRPr lang="en-US" sz="3600" dirty="0">
              <a:ea typeface="Arial"/>
            </a:endParaRPr>
          </a:p>
          <a:p>
            <a:pPr marL="171450" indent="-203200">
              <a:spcBef>
                <a:spcPts val="0"/>
              </a:spcBef>
              <a:buSzPts val="3200"/>
            </a:pPr>
            <a:r>
              <a:rPr lang="en-US" sz="3600" dirty="0">
                <a:ea typeface="Arial"/>
                <a:sym typeface="Arial"/>
              </a:rPr>
              <a:t>Organizational Communication (groups, organizations)</a:t>
            </a:r>
          </a:p>
          <a:p>
            <a:pPr marL="0" indent="0">
              <a:spcBef>
                <a:spcPts val="0"/>
              </a:spcBef>
              <a:buSzPts val="3200"/>
              <a:buNone/>
            </a:pPr>
            <a:endParaRPr lang="en-US" sz="3600" dirty="0">
              <a:ea typeface="Arial"/>
            </a:endParaRPr>
          </a:p>
          <a:p>
            <a:pPr marL="171450" indent="-203200">
              <a:spcBef>
                <a:spcPts val="0"/>
              </a:spcBef>
              <a:buSzPts val="3200"/>
            </a:pPr>
            <a:r>
              <a:rPr lang="en-US" sz="3600" dirty="0">
                <a:ea typeface="Arial"/>
                <a:sym typeface="Arial"/>
              </a:rPr>
              <a:t>Strategic Communication (PR)</a:t>
            </a:r>
            <a:endParaRPr lang="en-US" sz="3600" dirty="0"/>
          </a:p>
          <a:p>
            <a:pPr marL="0" lvl="0" indent="0" algn="l" rtl="0">
              <a:lnSpc>
                <a:spcPct val="90000"/>
              </a:lnSpc>
              <a:spcBef>
                <a:spcPts val="0"/>
              </a:spcBef>
              <a:spcAft>
                <a:spcPts val="0"/>
              </a:spcAft>
              <a:buClr>
                <a:schemeClr val="dk1"/>
              </a:buClr>
              <a:buSzPts val="3200"/>
              <a:buNone/>
            </a:pPr>
            <a:endParaRPr dirty="0"/>
          </a:p>
          <a:p>
            <a:pPr marL="171450" lvl="0" indent="-38100" algn="l" rtl="0">
              <a:lnSpc>
                <a:spcPct val="90000"/>
              </a:lnSpc>
              <a:spcBef>
                <a:spcPts val="750"/>
              </a:spcBef>
              <a:spcAft>
                <a:spcPts val="0"/>
              </a:spcAft>
              <a:buClr>
                <a:schemeClr val="dk1"/>
              </a:buClr>
              <a:buSzPts val="21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7F223-7F4D-3BE4-E702-7F2B90CAA4B9}"/>
              </a:ext>
            </a:extLst>
          </p:cNvPr>
          <p:cNvSpPr>
            <a:spLocks noGrp="1"/>
          </p:cNvSpPr>
          <p:nvPr>
            <p:ph type="title"/>
          </p:nvPr>
        </p:nvSpPr>
        <p:spPr/>
        <p:txBody>
          <a:bodyPr>
            <a:normAutofit/>
          </a:bodyPr>
          <a:lstStyle/>
          <a:p>
            <a:r>
              <a:rPr lang="en-US" sz="3200" dirty="0">
                <a:ea typeface="Arial"/>
                <a:sym typeface="Arial"/>
              </a:rPr>
              <a:t>Communication Majors (all)</a:t>
            </a:r>
            <a:endParaRPr lang="en-US" dirty="0"/>
          </a:p>
        </p:txBody>
      </p:sp>
      <p:sp>
        <p:nvSpPr>
          <p:cNvPr id="3" name="Text Placeholder 2">
            <a:extLst>
              <a:ext uri="{FF2B5EF4-FFF2-40B4-BE49-F238E27FC236}">
                <a16:creationId xmlns:a16="http://schemas.microsoft.com/office/drawing/2014/main" id="{4D8A5C0A-6162-5692-4112-55ABE245064E}"/>
              </a:ext>
            </a:extLst>
          </p:cNvPr>
          <p:cNvSpPr>
            <a:spLocks noGrp="1"/>
          </p:cNvSpPr>
          <p:nvPr>
            <p:ph type="body" idx="1"/>
          </p:nvPr>
        </p:nvSpPr>
        <p:spPr>
          <a:xfrm>
            <a:off x="628650" y="1206631"/>
            <a:ext cx="7886700" cy="4970332"/>
          </a:xfrm>
        </p:spPr>
        <p:txBody>
          <a:bodyPr/>
          <a:lstStyle/>
          <a:p>
            <a:pPr marL="114300" indent="0">
              <a:buNone/>
            </a:pPr>
            <a:r>
              <a:rPr lang="en-US" dirty="0"/>
              <a:t>The major in Communication Studies emphasizes an understanding of communication principles and humanistic approaches to communication studies as well as the development of skills in organizational, relational and strategic contexts. The major provides a foundation for graduate work or for a career in any profession that deals with the public, such as politics, law, business, social work, or teaching.</a:t>
            </a:r>
          </a:p>
          <a:p>
            <a:pPr marL="114300" indent="0">
              <a:buNone/>
            </a:pPr>
            <a:endParaRPr lang="en-US" dirty="0"/>
          </a:p>
          <a:p>
            <a:pPr marL="114300" indent="0">
              <a:buNone/>
            </a:pPr>
            <a:r>
              <a:rPr lang="en-US" b="1" dirty="0"/>
              <a:t>Required core courses</a:t>
            </a:r>
            <a:r>
              <a:rPr lang="en-US" b="1" i="1" dirty="0"/>
              <a:t> (all concentrations)</a:t>
            </a:r>
            <a:r>
              <a:rPr lang="en-US" dirty="0"/>
              <a:t>.......</a:t>
            </a:r>
            <a:r>
              <a:rPr lang="en-US" b="1" dirty="0"/>
              <a:t>15 credits</a:t>
            </a:r>
            <a:br>
              <a:rPr lang="en-US" dirty="0"/>
            </a:br>
            <a:r>
              <a:rPr lang="en-US" dirty="0"/>
              <a:t>CMM104 Public Speaking (3)</a:t>
            </a:r>
            <a:br>
              <a:rPr lang="en-US" dirty="0"/>
            </a:br>
            <a:r>
              <a:rPr lang="en-US" dirty="0"/>
              <a:t>CMM202 Interpersonal Communication (3)</a:t>
            </a:r>
            <a:br>
              <a:rPr lang="en-US" dirty="0"/>
            </a:br>
            <a:r>
              <a:rPr lang="en-US" dirty="0"/>
              <a:t>CMM315 Introduction to Strategic Communication (3)</a:t>
            </a:r>
            <a:br>
              <a:rPr lang="en-US" dirty="0"/>
            </a:br>
            <a:r>
              <a:rPr lang="en-US" dirty="0"/>
              <a:t>CMM353 Persuasion &amp; Social Influence (3)</a:t>
            </a:r>
            <a:br>
              <a:rPr lang="en-US" dirty="0"/>
            </a:br>
            <a:r>
              <a:rPr lang="en-US" dirty="0"/>
              <a:t>CMM360 Organizational Communication (3)</a:t>
            </a:r>
          </a:p>
        </p:txBody>
      </p:sp>
    </p:spTree>
    <p:extLst>
      <p:ext uri="{BB962C8B-B14F-4D97-AF65-F5344CB8AC3E}">
        <p14:creationId xmlns:p14="http://schemas.microsoft.com/office/powerpoint/2010/main" val="95444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251C-2ACD-5C87-3720-0E685E0185FA}"/>
              </a:ext>
            </a:extLst>
          </p:cNvPr>
          <p:cNvSpPr>
            <a:spLocks noGrp="1"/>
          </p:cNvSpPr>
          <p:nvPr>
            <p:ph type="title"/>
          </p:nvPr>
        </p:nvSpPr>
        <p:spPr/>
        <p:txBody>
          <a:bodyPr/>
          <a:lstStyle/>
          <a:p>
            <a:r>
              <a:rPr lang="en-US" sz="3600" dirty="0">
                <a:ea typeface="Arial"/>
                <a:sym typeface="Arial"/>
              </a:rPr>
              <a:t>Relational Communication</a:t>
            </a:r>
            <a:endParaRPr lang="en-US" dirty="0"/>
          </a:p>
        </p:txBody>
      </p:sp>
      <p:sp>
        <p:nvSpPr>
          <p:cNvPr id="3" name="Text Placeholder 2">
            <a:extLst>
              <a:ext uri="{FF2B5EF4-FFF2-40B4-BE49-F238E27FC236}">
                <a16:creationId xmlns:a16="http://schemas.microsoft.com/office/drawing/2014/main" id="{8104CC7A-3BC6-9718-E6F1-0A4A4151D842}"/>
              </a:ext>
            </a:extLst>
          </p:cNvPr>
          <p:cNvSpPr>
            <a:spLocks noGrp="1"/>
          </p:cNvSpPr>
          <p:nvPr>
            <p:ph type="body" idx="1"/>
          </p:nvPr>
        </p:nvSpPr>
        <p:spPr>
          <a:xfrm>
            <a:off x="628650" y="1234911"/>
            <a:ext cx="7886700" cy="4942052"/>
          </a:xfrm>
        </p:spPr>
        <p:txBody>
          <a:bodyPr>
            <a:normAutofit fontScale="85000" lnSpcReduction="20000"/>
          </a:bodyPr>
          <a:lstStyle/>
          <a:p>
            <a:pPr marL="114300" indent="0">
              <a:buNone/>
            </a:pPr>
            <a:r>
              <a:rPr lang="en-US" b="1" i="1" dirty="0"/>
              <a:t>Concentration in Relational Communication</a:t>
            </a:r>
            <a:br>
              <a:rPr lang="en-US" b="1" i="1" u="sng" dirty="0">
                <a:effectLst/>
              </a:rPr>
            </a:br>
            <a:endParaRPr lang="en-US" b="1" dirty="0"/>
          </a:p>
          <a:p>
            <a:r>
              <a:rPr lang="en-US" b="1" dirty="0"/>
              <a:t>Professional communication skills course</a:t>
            </a:r>
            <a:r>
              <a:rPr lang="en-US" dirty="0"/>
              <a:t>..........3 credits</a:t>
            </a:r>
            <a:br>
              <a:rPr lang="en-US" dirty="0"/>
            </a:br>
            <a:r>
              <a:rPr lang="en-US" dirty="0"/>
              <a:t>CMM302 Business &amp; Professional Communication (3)</a:t>
            </a:r>
          </a:p>
          <a:p>
            <a:r>
              <a:rPr lang="en-US" b="1" dirty="0"/>
              <a:t>Required methods course</a:t>
            </a:r>
            <a:r>
              <a:rPr lang="en-US" dirty="0"/>
              <a:t>....................................3 credits</a:t>
            </a:r>
            <a:br>
              <a:rPr lang="en-US" dirty="0"/>
            </a:br>
            <a:r>
              <a:rPr lang="en-US" i="1" dirty="0"/>
              <a:t>Select one of the following:</a:t>
            </a:r>
            <a:br>
              <a:rPr lang="en-US" i="1" dirty="0"/>
            </a:br>
            <a:r>
              <a:rPr lang="en-US" dirty="0"/>
              <a:t>CMM352 Qualitative Communication Research Methods (3)</a:t>
            </a:r>
            <a:br>
              <a:rPr lang="en-US" dirty="0"/>
            </a:br>
            <a:r>
              <a:rPr lang="en-US" dirty="0"/>
              <a:t>CMM354 Quantitative Communication Research Methods (3)</a:t>
            </a:r>
          </a:p>
          <a:p>
            <a:r>
              <a:rPr lang="en-US" b="1" dirty="0"/>
              <a:t>Concentration electives</a:t>
            </a:r>
            <a:r>
              <a:rPr lang="en-US" dirty="0"/>
              <a:t>.........................................9 credits</a:t>
            </a:r>
            <a:br>
              <a:rPr lang="en-US" dirty="0"/>
            </a:br>
            <a:r>
              <a:rPr lang="en-US" i="1" dirty="0"/>
              <a:t>Select three of the following:</a:t>
            </a:r>
            <a:br>
              <a:rPr lang="en-US" dirty="0"/>
            </a:br>
            <a:r>
              <a:rPr lang="en-US" dirty="0"/>
              <a:t>CMM214 Storytelling &amp; Culture (3)</a:t>
            </a:r>
            <a:br>
              <a:rPr lang="en-US" dirty="0"/>
            </a:br>
            <a:r>
              <a:rPr lang="en-US" dirty="0"/>
              <a:t>CMM325 Computer-Mediated Communication (3)</a:t>
            </a:r>
            <a:br>
              <a:rPr lang="en-US" dirty="0"/>
            </a:br>
            <a:r>
              <a:rPr lang="en-US" dirty="0"/>
              <a:t>CMM355 Nonverbal Communication (3)</a:t>
            </a:r>
            <a:br>
              <a:rPr lang="en-US" dirty="0"/>
            </a:br>
            <a:r>
              <a:rPr lang="en-US" dirty="0"/>
              <a:t>CMM359 Communication Among Cultures (3)</a:t>
            </a:r>
            <a:br>
              <a:rPr lang="en-US" dirty="0"/>
            </a:br>
            <a:r>
              <a:rPr lang="en-US" dirty="0"/>
              <a:t>CMM374 Language &amp; Everyday Conversation (3)</a:t>
            </a:r>
            <a:br>
              <a:rPr lang="en-US" dirty="0"/>
            </a:br>
            <a:r>
              <a:rPr lang="en-US" dirty="0"/>
              <a:t>CMM379 Communication, Culture &amp; Difference (3)</a:t>
            </a:r>
            <a:br>
              <a:rPr lang="en-US" dirty="0"/>
            </a:br>
            <a:r>
              <a:rPr lang="en-US" dirty="0"/>
              <a:t>CMM389 Perceptions of Diversity in Communication (3)</a:t>
            </a:r>
            <a:br>
              <a:rPr lang="en-US" dirty="0"/>
            </a:br>
            <a:r>
              <a:rPr lang="en-US" dirty="0"/>
              <a:t>CMM452 Communication &amp; Gender (3)</a:t>
            </a:r>
          </a:p>
          <a:p>
            <a:r>
              <a:rPr lang="en-US" b="1" dirty="0"/>
              <a:t>Elective courses</a:t>
            </a:r>
            <a:r>
              <a:rPr lang="en-US" dirty="0"/>
              <a:t>....................................................6 credits,</a:t>
            </a:r>
            <a:br>
              <a:rPr lang="en-US" dirty="0"/>
            </a:br>
            <a:r>
              <a:rPr lang="en-US" dirty="0"/>
              <a:t>including at least 3 upper-division credits</a:t>
            </a:r>
          </a:p>
          <a:p>
            <a:r>
              <a:rPr lang="en-US" b="1" dirty="0"/>
              <a:t>Capstone seminar</a:t>
            </a:r>
            <a:r>
              <a:rPr lang="en-US" dirty="0"/>
              <a:t>................................................4 credits</a:t>
            </a:r>
            <a:br>
              <a:rPr lang="en-US" dirty="0"/>
            </a:br>
            <a:r>
              <a:rPr lang="en-US" dirty="0"/>
              <a:t>CMM455 Relational Communication Seminar (4)</a:t>
            </a:r>
          </a:p>
          <a:p>
            <a:endParaRPr lang="en-US" dirty="0"/>
          </a:p>
        </p:txBody>
      </p:sp>
    </p:spTree>
    <p:extLst>
      <p:ext uri="{BB962C8B-B14F-4D97-AF65-F5344CB8AC3E}">
        <p14:creationId xmlns:p14="http://schemas.microsoft.com/office/powerpoint/2010/main" val="293246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AEFA6-9B42-380A-57B9-D1A12E82D058}"/>
              </a:ext>
            </a:extLst>
          </p:cNvPr>
          <p:cNvPicPr>
            <a:picLocks noChangeAspect="1"/>
          </p:cNvPicPr>
          <p:nvPr/>
        </p:nvPicPr>
        <p:blipFill>
          <a:blip r:embed="rId2"/>
          <a:stretch>
            <a:fillRect/>
          </a:stretch>
        </p:blipFill>
        <p:spPr>
          <a:xfrm>
            <a:off x="0" y="785864"/>
            <a:ext cx="9144000" cy="5286272"/>
          </a:xfrm>
          <a:prstGeom prst="rect">
            <a:avLst/>
          </a:prstGeom>
        </p:spPr>
      </p:pic>
    </p:spTree>
    <p:extLst>
      <p:ext uri="{BB962C8B-B14F-4D97-AF65-F5344CB8AC3E}">
        <p14:creationId xmlns:p14="http://schemas.microsoft.com/office/powerpoint/2010/main" val="227701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251C-2ACD-5C87-3720-0E685E0185FA}"/>
              </a:ext>
            </a:extLst>
          </p:cNvPr>
          <p:cNvSpPr>
            <a:spLocks noGrp="1"/>
          </p:cNvSpPr>
          <p:nvPr>
            <p:ph type="title"/>
          </p:nvPr>
        </p:nvSpPr>
        <p:spPr/>
        <p:txBody>
          <a:bodyPr/>
          <a:lstStyle/>
          <a:p>
            <a:r>
              <a:rPr lang="en-US" sz="3600" dirty="0">
                <a:ea typeface="Arial"/>
                <a:sym typeface="Arial"/>
              </a:rPr>
              <a:t>Organizational Communication</a:t>
            </a:r>
            <a:endParaRPr lang="en-US" dirty="0"/>
          </a:p>
        </p:txBody>
      </p:sp>
      <p:sp>
        <p:nvSpPr>
          <p:cNvPr id="3" name="Text Placeholder 2">
            <a:extLst>
              <a:ext uri="{FF2B5EF4-FFF2-40B4-BE49-F238E27FC236}">
                <a16:creationId xmlns:a16="http://schemas.microsoft.com/office/drawing/2014/main" id="{8104CC7A-3BC6-9718-E6F1-0A4A4151D842}"/>
              </a:ext>
            </a:extLst>
          </p:cNvPr>
          <p:cNvSpPr>
            <a:spLocks noGrp="1"/>
          </p:cNvSpPr>
          <p:nvPr>
            <p:ph type="body" idx="1"/>
          </p:nvPr>
        </p:nvSpPr>
        <p:spPr>
          <a:xfrm>
            <a:off x="628650" y="1234911"/>
            <a:ext cx="7886700" cy="4942052"/>
          </a:xfrm>
        </p:spPr>
        <p:txBody>
          <a:bodyPr>
            <a:normAutofit fontScale="85000" lnSpcReduction="20000"/>
          </a:bodyPr>
          <a:lstStyle/>
          <a:p>
            <a:pPr marL="114300" indent="0">
              <a:buNone/>
            </a:pPr>
            <a:r>
              <a:rPr lang="en-US" b="1" i="1" dirty="0"/>
              <a:t>Concentration in Organizational Communication</a:t>
            </a:r>
            <a:br>
              <a:rPr lang="en-US" b="1" i="1" u="sng" dirty="0">
                <a:effectLst/>
              </a:rPr>
            </a:br>
            <a:endParaRPr lang="en-US" b="1" dirty="0"/>
          </a:p>
          <a:p>
            <a:r>
              <a:rPr lang="en-US" b="1" dirty="0"/>
              <a:t>Professional communication skills course</a:t>
            </a:r>
            <a:r>
              <a:rPr lang="en-US" dirty="0"/>
              <a:t>..........3 credits</a:t>
            </a:r>
            <a:br>
              <a:rPr lang="en-US" dirty="0"/>
            </a:br>
            <a:r>
              <a:rPr lang="en-US" dirty="0"/>
              <a:t>CMM302 Business &amp; Professional Communication (3)</a:t>
            </a:r>
          </a:p>
          <a:p>
            <a:r>
              <a:rPr lang="en-US" b="1" dirty="0"/>
              <a:t>Required methods course</a:t>
            </a:r>
            <a:r>
              <a:rPr lang="en-US" dirty="0"/>
              <a:t>....................................3 credits</a:t>
            </a:r>
            <a:br>
              <a:rPr lang="en-US" dirty="0"/>
            </a:br>
            <a:r>
              <a:rPr lang="en-US" i="1" dirty="0"/>
              <a:t>Select one of the following:</a:t>
            </a:r>
            <a:br>
              <a:rPr lang="en-US" i="1" dirty="0"/>
            </a:br>
            <a:r>
              <a:rPr lang="en-US" dirty="0"/>
              <a:t>CMM352 Qualitative Communication Research Methods (3)</a:t>
            </a:r>
            <a:br>
              <a:rPr lang="en-US" dirty="0"/>
            </a:br>
            <a:r>
              <a:rPr lang="en-US" dirty="0"/>
              <a:t>CMM354 Quantitative Communication Research Methods (3)</a:t>
            </a:r>
          </a:p>
          <a:p>
            <a:r>
              <a:rPr lang="en-US" b="1" dirty="0"/>
              <a:t>Concentration electives</a:t>
            </a:r>
            <a:r>
              <a:rPr lang="en-US" dirty="0"/>
              <a:t>.........................................9 credits</a:t>
            </a:r>
            <a:br>
              <a:rPr lang="en-US" dirty="0"/>
            </a:br>
            <a:r>
              <a:rPr lang="en-US" i="1" dirty="0"/>
              <a:t>Select three of the following:</a:t>
            </a:r>
            <a:br>
              <a:rPr lang="en-US" dirty="0"/>
            </a:br>
            <a:r>
              <a:rPr lang="en-US" dirty="0"/>
              <a:t>CMM204 Small Group Communication (3)</a:t>
            </a:r>
            <a:br>
              <a:rPr lang="en-US" dirty="0"/>
            </a:br>
            <a:r>
              <a:rPr lang="en-US" dirty="0"/>
              <a:t>CMM318 Organizational Reputation &amp; Stakeholder Engagement (3)</a:t>
            </a:r>
            <a:br>
              <a:rPr lang="en-US" dirty="0"/>
            </a:br>
            <a:r>
              <a:rPr lang="en-US" dirty="0"/>
              <a:t>CMM334 Communicating Corporate Social Responsibility (3)</a:t>
            </a:r>
            <a:br>
              <a:rPr lang="en-US" dirty="0"/>
            </a:br>
            <a:r>
              <a:rPr lang="en-US" dirty="0"/>
              <a:t>CMM362 Leadership &amp; Communication (3)</a:t>
            </a:r>
            <a:br>
              <a:rPr lang="en-US" dirty="0"/>
            </a:br>
            <a:r>
              <a:rPr lang="en-US" dirty="0"/>
              <a:t>CMM374 Language &amp; Everyday Conversation (3)</a:t>
            </a:r>
            <a:br>
              <a:rPr lang="en-US" dirty="0"/>
            </a:br>
            <a:r>
              <a:rPr lang="en-US" dirty="0"/>
              <a:t>CMM430 Training &amp; Development (3)</a:t>
            </a:r>
            <a:br>
              <a:rPr lang="en-US" dirty="0"/>
            </a:br>
            <a:r>
              <a:rPr lang="en-US" dirty="0"/>
              <a:t>CMM450 Negotiation</a:t>
            </a:r>
            <a:br>
              <a:rPr lang="en-US" dirty="0"/>
            </a:br>
            <a:r>
              <a:rPr lang="en-US" dirty="0"/>
              <a:t>CMM452 Communication &amp; Gender (3)</a:t>
            </a:r>
          </a:p>
          <a:p>
            <a:r>
              <a:rPr lang="en-US" b="1" dirty="0"/>
              <a:t>Elective courses</a:t>
            </a:r>
            <a:r>
              <a:rPr lang="en-US" dirty="0"/>
              <a:t>....................................................6 credits,</a:t>
            </a:r>
            <a:br>
              <a:rPr lang="en-US" dirty="0"/>
            </a:br>
            <a:r>
              <a:rPr lang="en-US" dirty="0"/>
              <a:t>including at least 3 upper-division credits</a:t>
            </a:r>
          </a:p>
          <a:p>
            <a:r>
              <a:rPr lang="en-US" b="1" dirty="0"/>
              <a:t>Capstone seminar</a:t>
            </a:r>
            <a:r>
              <a:rPr lang="en-US" dirty="0"/>
              <a:t>................................................4 credits</a:t>
            </a:r>
            <a:br>
              <a:rPr lang="en-US" dirty="0"/>
            </a:br>
            <a:r>
              <a:rPr lang="en-US" dirty="0"/>
              <a:t>CMM454 Organizational Communication Seminar (4)</a:t>
            </a:r>
          </a:p>
          <a:p>
            <a:endParaRPr lang="en-US" dirty="0"/>
          </a:p>
        </p:txBody>
      </p:sp>
    </p:spTree>
    <p:extLst>
      <p:ext uri="{BB962C8B-B14F-4D97-AF65-F5344CB8AC3E}">
        <p14:creationId xmlns:p14="http://schemas.microsoft.com/office/powerpoint/2010/main" val="61312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6B2139-27A2-13AB-E39D-B46EDAE45549}"/>
              </a:ext>
            </a:extLst>
          </p:cNvPr>
          <p:cNvPicPr>
            <a:picLocks noChangeAspect="1"/>
          </p:cNvPicPr>
          <p:nvPr/>
        </p:nvPicPr>
        <p:blipFill rotWithShape="1">
          <a:blip r:embed="rId2"/>
          <a:srcRect l="2605" t="3088"/>
          <a:stretch/>
        </p:blipFill>
        <p:spPr>
          <a:xfrm>
            <a:off x="377071" y="84841"/>
            <a:ext cx="8155507" cy="6499464"/>
          </a:xfrm>
          <a:prstGeom prst="rect">
            <a:avLst/>
          </a:prstGeom>
        </p:spPr>
      </p:pic>
    </p:spTree>
    <p:extLst>
      <p:ext uri="{BB962C8B-B14F-4D97-AF65-F5344CB8AC3E}">
        <p14:creationId xmlns:p14="http://schemas.microsoft.com/office/powerpoint/2010/main" val="194368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251C-2ACD-5C87-3720-0E685E0185FA}"/>
              </a:ext>
            </a:extLst>
          </p:cNvPr>
          <p:cNvSpPr>
            <a:spLocks noGrp="1"/>
          </p:cNvSpPr>
          <p:nvPr>
            <p:ph type="title"/>
          </p:nvPr>
        </p:nvSpPr>
        <p:spPr/>
        <p:txBody>
          <a:bodyPr/>
          <a:lstStyle/>
          <a:p>
            <a:r>
              <a:rPr lang="en-US" sz="3600" dirty="0">
                <a:ea typeface="Arial"/>
                <a:sym typeface="Arial"/>
              </a:rPr>
              <a:t>Strategic Communication</a:t>
            </a:r>
            <a:endParaRPr lang="en-US" dirty="0"/>
          </a:p>
        </p:txBody>
      </p:sp>
      <p:sp>
        <p:nvSpPr>
          <p:cNvPr id="3" name="Text Placeholder 2">
            <a:extLst>
              <a:ext uri="{FF2B5EF4-FFF2-40B4-BE49-F238E27FC236}">
                <a16:creationId xmlns:a16="http://schemas.microsoft.com/office/drawing/2014/main" id="{8104CC7A-3BC6-9718-E6F1-0A4A4151D842}"/>
              </a:ext>
            </a:extLst>
          </p:cNvPr>
          <p:cNvSpPr>
            <a:spLocks noGrp="1"/>
          </p:cNvSpPr>
          <p:nvPr>
            <p:ph type="body" idx="1"/>
          </p:nvPr>
        </p:nvSpPr>
        <p:spPr>
          <a:xfrm>
            <a:off x="628650" y="1234911"/>
            <a:ext cx="7886700" cy="4942052"/>
          </a:xfrm>
        </p:spPr>
        <p:txBody>
          <a:bodyPr>
            <a:normAutofit fontScale="85000" lnSpcReduction="20000"/>
          </a:bodyPr>
          <a:lstStyle/>
          <a:p>
            <a:pPr marL="114300" indent="0">
              <a:buNone/>
            </a:pPr>
            <a:r>
              <a:rPr lang="en-US" b="1" i="1" dirty="0"/>
              <a:t>Concentration in Strategic Communication</a:t>
            </a:r>
            <a:br>
              <a:rPr lang="en-US" b="1" i="1" u="sng" dirty="0">
                <a:effectLst/>
              </a:rPr>
            </a:br>
            <a:endParaRPr lang="en-US" b="1" dirty="0"/>
          </a:p>
          <a:p>
            <a:r>
              <a:rPr lang="en-US" b="1" dirty="0"/>
              <a:t>Professional communication skills course</a:t>
            </a:r>
            <a:r>
              <a:rPr lang="en-US" dirty="0"/>
              <a:t>..........3 credits</a:t>
            </a:r>
            <a:br>
              <a:rPr lang="en-US" b="1" dirty="0"/>
            </a:br>
            <a:r>
              <a:rPr lang="en-US" dirty="0"/>
              <a:t>CMM231 Writing for Public Relations (3)</a:t>
            </a:r>
          </a:p>
          <a:p>
            <a:r>
              <a:rPr lang="en-US" b="1" dirty="0"/>
              <a:t>Required methods course</a:t>
            </a:r>
            <a:r>
              <a:rPr lang="en-US" dirty="0"/>
              <a:t>....................................3 credits</a:t>
            </a:r>
            <a:br>
              <a:rPr lang="en-US" dirty="0"/>
            </a:br>
            <a:r>
              <a:rPr lang="en-US" i="1" dirty="0"/>
              <a:t>Select one of the following:</a:t>
            </a:r>
            <a:br>
              <a:rPr lang="en-US" i="1" dirty="0"/>
            </a:br>
            <a:r>
              <a:rPr lang="en-US" dirty="0"/>
              <a:t>CMM352 Qualitative Communication Research Methods (3)</a:t>
            </a:r>
            <a:br>
              <a:rPr lang="en-US" dirty="0"/>
            </a:br>
            <a:r>
              <a:rPr lang="en-US" dirty="0"/>
              <a:t>CMM354 Quantitative Communication Research Methods (3)</a:t>
            </a:r>
          </a:p>
          <a:p>
            <a:r>
              <a:rPr lang="en-US" b="1" dirty="0"/>
              <a:t>Intermediate concentration core</a:t>
            </a:r>
            <a:r>
              <a:rPr lang="en-US" dirty="0"/>
              <a:t>........................9 credits</a:t>
            </a:r>
            <a:br>
              <a:rPr lang="en-US" dirty="0"/>
            </a:br>
            <a:r>
              <a:rPr lang="en-US" dirty="0"/>
              <a:t>CMM312 Design &amp; Public Relations (3)</a:t>
            </a:r>
            <a:br>
              <a:rPr lang="en-US" dirty="0"/>
            </a:br>
            <a:r>
              <a:rPr lang="en-US" dirty="0"/>
              <a:t>CMM316 Strategic Public Relations Campaigns (3)</a:t>
            </a:r>
            <a:br>
              <a:rPr lang="en-US" dirty="0"/>
            </a:br>
            <a:r>
              <a:rPr lang="en-US" dirty="0"/>
              <a:t>CMM317 Social Media &amp; Public Relations (3)</a:t>
            </a:r>
          </a:p>
          <a:p>
            <a:r>
              <a:rPr lang="en-US" b="1" dirty="0"/>
              <a:t>Concentration electives</a:t>
            </a:r>
            <a:r>
              <a:rPr lang="en-US" dirty="0"/>
              <a:t>.......................................6 credits</a:t>
            </a:r>
            <a:br>
              <a:rPr lang="en-US" dirty="0"/>
            </a:br>
            <a:r>
              <a:rPr lang="en-US" i="1" dirty="0"/>
              <a:t>Select two of the following:</a:t>
            </a:r>
            <a:br>
              <a:rPr lang="en-US" dirty="0"/>
            </a:br>
            <a:r>
              <a:rPr lang="en-US" dirty="0"/>
              <a:t>CMM318 Organizational Reputation &amp; Stakeholder Engagement (3)</a:t>
            </a:r>
            <a:br>
              <a:rPr lang="en-US" dirty="0"/>
            </a:br>
            <a:r>
              <a:rPr lang="en-US" dirty="0"/>
              <a:t>CMM324 Crisis, Risk &amp; Disaster Communication (3)</a:t>
            </a:r>
            <a:br>
              <a:rPr lang="en-US" dirty="0"/>
            </a:br>
            <a:r>
              <a:rPr lang="en-US" dirty="0"/>
              <a:t>CMM326 Environmental Communication (3)</a:t>
            </a:r>
            <a:br>
              <a:rPr lang="en-US" dirty="0"/>
            </a:br>
            <a:r>
              <a:rPr lang="en-US" dirty="0"/>
              <a:t>CMM334 Communicating Corporate Social Responsibility (3)</a:t>
            </a:r>
            <a:br>
              <a:rPr lang="en-US" dirty="0"/>
            </a:br>
            <a:r>
              <a:rPr lang="en-US" dirty="0"/>
              <a:t>CMM375 Social Change &amp; Advocacy Communication (3)</a:t>
            </a:r>
            <a:br>
              <a:rPr lang="en-US" dirty="0"/>
            </a:br>
            <a:r>
              <a:rPr lang="en-US" dirty="0"/>
              <a:t>CMM451 Political Communication (3)</a:t>
            </a:r>
          </a:p>
          <a:p>
            <a:r>
              <a:rPr lang="en-US" b="1" dirty="0"/>
              <a:t>Capstone seminar</a:t>
            </a:r>
            <a:r>
              <a:rPr lang="en-US" dirty="0"/>
              <a:t>.............................................4 credits</a:t>
            </a:r>
            <a:br>
              <a:rPr lang="en-US" dirty="0"/>
            </a:br>
            <a:r>
              <a:rPr lang="en-US" dirty="0"/>
              <a:t>CMM456 Seminar in Strategic Communication (4)</a:t>
            </a:r>
          </a:p>
          <a:p>
            <a:endParaRPr lang="en-US" dirty="0"/>
          </a:p>
        </p:txBody>
      </p:sp>
    </p:spTree>
    <p:extLst>
      <p:ext uri="{BB962C8B-B14F-4D97-AF65-F5344CB8AC3E}">
        <p14:creationId xmlns:p14="http://schemas.microsoft.com/office/powerpoint/2010/main" val="261470662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4b8c7f1-6c02-4b0e-82d4-627f52200cda">
      <UserInfo>
        <DisplayName>Gregory Bray</DisplayName>
        <AccountId>21</AccountId>
        <AccountType/>
      </UserInfo>
      <UserInfo>
        <DisplayName>Amanda Valentin</DisplayName>
        <AccountId>12</AccountId>
        <AccountType/>
      </UserInfo>
      <UserInfo>
        <DisplayName>William Hong</DisplayName>
        <AccountId>27</AccountId>
        <AccountType/>
      </UserInfo>
      <UserInfo>
        <DisplayName>Megan Sperry</DisplayName>
        <AccountId>28</AccountId>
        <AccountType/>
      </UserInfo>
      <UserInfo>
        <DisplayName>Lisa Phillips</DisplayName>
        <AccountId>14</AccountId>
        <AccountType/>
      </UserInfo>
      <UserInfo>
        <DisplayName>Nancy Heiz</DisplayName>
        <AccountId>16</AccountId>
        <AccountType/>
      </UserInfo>
      <UserInfo>
        <DisplayName>Robert Miller</DisplayName>
        <AccountId>22</AccountId>
        <AccountType/>
      </UserInfo>
      <UserInfo>
        <DisplayName>Jessica Crowell</DisplayName>
        <AccountId>45</AccountId>
        <AccountType/>
      </UserInfo>
      <UserInfo>
        <DisplayName>Dasol Kim</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9318787AA222488A35045B7F0EFBF2" ma:contentTypeVersion="7" ma:contentTypeDescription="Create a new document." ma:contentTypeScope="" ma:versionID="4d99a4158df7ad62b353bde3009f5f69">
  <xsd:schema xmlns:xsd="http://www.w3.org/2001/XMLSchema" xmlns:xs="http://www.w3.org/2001/XMLSchema" xmlns:p="http://schemas.microsoft.com/office/2006/metadata/properties" xmlns:ns2="37c82e4f-ea94-4e82-8058-00c4f49e94a9" xmlns:ns3="54b8c7f1-6c02-4b0e-82d4-627f52200cda" targetNamespace="http://schemas.microsoft.com/office/2006/metadata/properties" ma:root="true" ma:fieldsID="f778fe36f6a6420b46f5d30baeab827c" ns2:_="" ns3:_="">
    <xsd:import namespace="37c82e4f-ea94-4e82-8058-00c4f49e94a9"/>
    <xsd:import namespace="54b8c7f1-6c02-4b0e-82d4-627f52200c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c82e4f-ea94-4e82-8058-00c4f49e9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b8c7f1-6c02-4b0e-82d4-627f52200c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2DE07-5023-4D73-AEB1-48BF122B629B}">
  <ds:schemaRefs>
    <ds:schemaRef ds:uri="http://schemas.microsoft.com/office/2006/metadata/properties"/>
    <ds:schemaRef ds:uri="http://schemas.microsoft.com/office/2006/documentManagement/types"/>
    <ds:schemaRef ds:uri="37c82e4f-ea94-4e82-8058-00c4f49e94a9"/>
    <ds:schemaRef ds:uri="http://purl.org/dc/elements/1.1/"/>
    <ds:schemaRef ds:uri="http://schemas.openxmlformats.org/package/2006/metadata/core-properties"/>
    <ds:schemaRef ds:uri="54b8c7f1-6c02-4b0e-82d4-627f52200cda"/>
    <ds:schemaRef ds:uri="http://schemas.microsoft.com/office/infopath/2007/PartnerControl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2CC578B3-C107-43A2-AE2D-52847A254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c82e4f-ea94-4e82-8058-00c4f49e94a9"/>
    <ds:schemaRef ds:uri="54b8c7f1-6c02-4b0e-82d4-627f52200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17DB20-9605-4DB2-9182-A87D18B4CB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TotalTime>
  <Words>1399</Words>
  <Application>Microsoft Office PowerPoint</Application>
  <PresentationFormat>On-screen Show (4:3)</PresentationFormat>
  <Paragraphs>116</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Welcome to  Comm Studies Group Advising</vt:lpstr>
      <vt:lpstr>Welcome to Group Advising!  Here’s how it will work</vt:lpstr>
      <vt:lpstr>Communication Studies: One major with three concentrations</vt:lpstr>
      <vt:lpstr>Communication Majors (all)</vt:lpstr>
      <vt:lpstr>Relational Communication</vt:lpstr>
      <vt:lpstr>PowerPoint Presentation</vt:lpstr>
      <vt:lpstr>Organizational Communication</vt:lpstr>
      <vt:lpstr>PowerPoint Presentation</vt:lpstr>
      <vt:lpstr>Strategic Communication</vt:lpstr>
      <vt:lpstr>PowerPoint Presentation</vt:lpstr>
      <vt:lpstr>Beyond the required courses, you choose Electives</vt:lpstr>
      <vt:lpstr>Communication Electives (for Comm students)</vt:lpstr>
      <vt:lpstr>You need to know how to read the Schedule of Classes; it's full of important info!</vt:lpstr>
      <vt:lpstr>That Asterisk* Means Restricted! </vt:lpstr>
      <vt:lpstr>Read the Description, Restrictions, Prerequisites for Each Course You Want</vt:lpstr>
      <vt:lpstr>Internships are an Option for CMM Majors</vt:lpstr>
      <vt:lpstr>Interested? Must get certified eligible ONE SEMESTER before looking for an internship</vt:lpstr>
      <vt:lpstr>Have you submitted the most recent Official Transcript, that shows final grades from this semester? Or shows you earned an Associate’s degree?   </vt:lpstr>
      <vt:lpstr>  You’ll find many answers on our Hawksites blog:    </vt:lpstr>
      <vt:lpstr>PowerPoint Presentation</vt:lpstr>
      <vt:lpstr>Fall ’23 Advising &amp; Scheduling</vt:lpstr>
      <vt:lpstr>Follow these best practices for advising</vt:lpstr>
      <vt:lpstr>Understand Your Progress Report and the Path to Graduation</vt:lpstr>
      <vt:lpstr>Check for HOLDS and clear them before you register</vt:lpstr>
      <vt:lpstr>Verify your Registration Time Assignment and mark it on your calendar</vt:lpstr>
      <vt:lpstr>We use My Schedule Planner to draft schedules  </vt:lpstr>
      <vt:lpstr>Time to review your schedule </vt:lpstr>
      <vt:lpstr>When your schedule is drafted and you're waiting for your advisor to review it, discuss your plans with your fellow students.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Digital Media &amp; Journalism</dc:title>
  <dc:creator>heizn</dc:creator>
  <cp:lastModifiedBy>Nancy Heiz</cp:lastModifiedBy>
  <cp:revision>82</cp:revision>
  <dcterms:created xsi:type="dcterms:W3CDTF">2020-06-16T15:33:38Z</dcterms:created>
  <dcterms:modified xsi:type="dcterms:W3CDTF">2023-07-27T15:20:03Z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0x010100B69318787AA222488A35045B7F0EFBF2</vt:lpwstr>
  </property>
</Properties>
</file>